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58" r:id="rId4"/>
    <p:sldId id="285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83" r:id="rId13"/>
    <p:sldId id="284" r:id="rId14"/>
    <p:sldId id="286" r:id="rId15"/>
    <p:sldId id="279" r:id="rId16"/>
    <p:sldId id="270" r:id="rId17"/>
    <p:sldId id="265" r:id="rId18"/>
    <p:sldId id="266" r:id="rId19"/>
    <p:sldId id="271" r:id="rId20"/>
    <p:sldId id="287" r:id="rId21"/>
    <p:sldId id="281" r:id="rId22"/>
    <p:sldId id="267" r:id="rId23"/>
    <p:sldId id="288" r:id="rId24"/>
    <p:sldId id="269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62"/>
  </p:normalViewPr>
  <p:slideViewPr>
    <p:cSldViewPr>
      <p:cViewPr varScale="1">
        <p:scale>
          <a:sx n="89" d="100"/>
          <a:sy n="89" d="100"/>
        </p:scale>
        <p:origin x="888" y="5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4B7E86E-BC7C-1B09-5D6F-905B117A8D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e-DE" altLang="en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28C6144-FBE3-D71E-4D0F-2B00DA45DF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de-DE" altLang="en-DE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B9F3A3F-808B-6585-806D-4FF0A5F633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F9D0752C-DBD8-5C0E-052C-31A9AB633E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Textmasterformate durch Klicken bearbeiten</a:t>
            </a:r>
          </a:p>
          <a:p>
            <a:pPr lvl="1"/>
            <a:r>
              <a:rPr lang="de-DE" altLang="en-DE"/>
              <a:t>Zweite Ebene</a:t>
            </a:r>
          </a:p>
          <a:p>
            <a:pPr lvl="2"/>
            <a:r>
              <a:rPr lang="de-DE" altLang="en-DE"/>
              <a:t>Dritte Ebene</a:t>
            </a:r>
          </a:p>
          <a:p>
            <a:pPr lvl="3"/>
            <a:r>
              <a:rPr lang="de-DE" altLang="en-DE"/>
              <a:t>Vierte Ebene</a:t>
            </a:r>
          </a:p>
          <a:p>
            <a:pPr lvl="4"/>
            <a:r>
              <a:rPr lang="de-DE" altLang="en-DE"/>
              <a:t>Fünfte Ebene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ACCB6F41-55C8-F4CE-04F6-403DAFBED3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e-DE" altLang="en-DE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C70D10AA-2E18-1E71-2FCB-131043576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434E25-40F4-1D4A-A1C2-736182394979}" type="slidenum">
              <a:rPr lang="de-DE" altLang="en-DE"/>
              <a:pPr/>
              <a:t>‹Nr.›</a:t>
            </a:fld>
            <a:endParaRPr lang="de-DE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Dazu </a:t>
            </a:r>
            <a:r>
              <a:rPr lang="en-IE" dirty="0" err="1"/>
              <a:t>habe</a:t>
            </a:r>
            <a:r>
              <a:rPr lang="en-IE" dirty="0"/>
              <a:t> ich </a:t>
            </a:r>
            <a:r>
              <a:rPr lang="en-IE" dirty="0" err="1"/>
              <a:t>leider</a:t>
            </a:r>
            <a:r>
              <a:rPr lang="en-IE" dirty="0"/>
              <a:t> </a:t>
            </a:r>
            <a:r>
              <a:rPr lang="en-IE" dirty="0" err="1"/>
              <a:t>nichts</a:t>
            </a:r>
            <a:r>
              <a:rPr lang="en-IE" dirty="0"/>
              <a:t> </a:t>
            </a:r>
            <a:r>
              <a:rPr lang="en-IE" dirty="0" err="1"/>
              <a:t>gefunden</a:t>
            </a:r>
            <a:r>
              <a:rPr lang="en-IE" dirty="0"/>
              <a:t>. Also </a:t>
            </a:r>
            <a:r>
              <a:rPr lang="en-IE" dirty="0" err="1"/>
              <a:t>keine</a:t>
            </a:r>
            <a:r>
              <a:rPr lang="en-IE" dirty="0"/>
              <a:t> </a:t>
            </a:r>
            <a:r>
              <a:rPr lang="en-IE" dirty="0" err="1"/>
              <a:t>Ahnung</a:t>
            </a:r>
            <a:r>
              <a:rPr lang="en-IE" dirty="0"/>
              <a:t>, </a:t>
            </a:r>
            <a:r>
              <a:rPr lang="en-IE" dirty="0" err="1"/>
              <a:t>wie</a:t>
            </a:r>
            <a:r>
              <a:rPr lang="en-IE" dirty="0"/>
              <a:t> </a:t>
            </a:r>
            <a:r>
              <a:rPr lang="en-IE" dirty="0" err="1"/>
              <a:t>aktuell</a:t>
            </a:r>
            <a:r>
              <a:rPr lang="en-IE" dirty="0"/>
              <a:t> </a:t>
            </a:r>
            <a:r>
              <a:rPr lang="en-IE" dirty="0" err="1"/>
              <a:t>diese</a:t>
            </a:r>
            <a:r>
              <a:rPr lang="en-IE" dirty="0"/>
              <a:t> </a:t>
            </a:r>
            <a:r>
              <a:rPr lang="en-IE" dirty="0" err="1"/>
              <a:t>Systematik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3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134186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Ich </a:t>
            </a:r>
            <a:r>
              <a:rPr lang="en-IE" dirty="0" err="1"/>
              <a:t>nehme</a:t>
            </a:r>
            <a:r>
              <a:rPr lang="en-IE" dirty="0"/>
              <a:t> mal, </a:t>
            </a:r>
            <a:r>
              <a:rPr lang="en-IE" dirty="0" err="1"/>
              <a:t>dafür</a:t>
            </a:r>
            <a:r>
              <a:rPr lang="en-IE" dirty="0"/>
              <a:t> </a:t>
            </a:r>
            <a:r>
              <a:rPr lang="en-IE" dirty="0" err="1"/>
              <a:t>standen</a:t>
            </a:r>
            <a:r>
              <a:rPr lang="en-IE" dirty="0"/>
              <a:t> die </a:t>
            </a:r>
            <a:r>
              <a:rPr lang="en-IE" dirty="0" err="1"/>
              <a:t>blauen</a:t>
            </a:r>
            <a:r>
              <a:rPr lang="en-IE" dirty="0"/>
              <a:t> und </a:t>
            </a:r>
            <a:r>
              <a:rPr lang="en-IE" dirty="0" err="1"/>
              <a:t>grünen</a:t>
            </a:r>
            <a:r>
              <a:rPr lang="en-IE" dirty="0"/>
              <a:t> Sterne?? Die </a:t>
            </a:r>
            <a:r>
              <a:rPr lang="en-IE" dirty="0" err="1"/>
              <a:t>roten</a:t>
            </a:r>
            <a:r>
              <a:rPr lang="en-IE" dirty="0"/>
              <a:t> fand ich </a:t>
            </a:r>
            <a:r>
              <a:rPr lang="en-IE" dirty="0" err="1"/>
              <a:t>überflüssig</a:t>
            </a:r>
            <a:r>
              <a:rPr lang="en-IE" dirty="0"/>
              <a:t>. Und </a:t>
            </a:r>
            <a:r>
              <a:rPr lang="en-IE" dirty="0" err="1"/>
              <a:t>beachte</a:t>
            </a:r>
            <a:r>
              <a:rPr lang="en-IE" dirty="0"/>
              <a:t>: </a:t>
            </a:r>
            <a:r>
              <a:rPr lang="en-IE" dirty="0" err="1"/>
              <a:t>keine</a:t>
            </a:r>
            <a:r>
              <a:rPr lang="en-IE" dirty="0"/>
              <a:t> Animation!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4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301577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Da </a:t>
            </a:r>
            <a:r>
              <a:rPr lang="en-IE" dirty="0" err="1"/>
              <a:t>sind</a:t>
            </a:r>
            <a:r>
              <a:rPr lang="en-IE" dirty="0"/>
              <a:t> </a:t>
            </a:r>
            <a:r>
              <a:rPr lang="en-IE" dirty="0" err="1"/>
              <a:t>jetzt</a:t>
            </a:r>
            <a:r>
              <a:rPr lang="en-IE" dirty="0"/>
              <a:t> </a:t>
            </a:r>
            <a:r>
              <a:rPr lang="en-IE" dirty="0" err="1"/>
              <a:t>mehrere</a:t>
            </a:r>
            <a:r>
              <a:rPr lang="en-IE" dirty="0"/>
              <a:t> </a:t>
            </a:r>
            <a:r>
              <a:rPr lang="en-IE" dirty="0" err="1"/>
              <a:t>Ordnungen</a:t>
            </a:r>
            <a:r>
              <a:rPr lang="en-IE" dirty="0"/>
              <a:t> </a:t>
            </a:r>
            <a:r>
              <a:rPr lang="en-IE" dirty="0" err="1"/>
              <a:t>zu</a:t>
            </a:r>
            <a:r>
              <a:rPr lang="en-IE" dirty="0"/>
              <a:t> den </a:t>
            </a:r>
            <a:r>
              <a:rPr lang="en-IE" dirty="0" err="1"/>
              <a:t>ersten</a:t>
            </a:r>
            <a:r>
              <a:rPr lang="en-IE" dirty="0"/>
              <a:t> </a:t>
            </a:r>
            <a:r>
              <a:rPr lang="en-IE" dirty="0" err="1"/>
              <a:t>zwei</a:t>
            </a:r>
            <a:r>
              <a:rPr lang="en-IE" dirty="0"/>
              <a:t> </a:t>
            </a:r>
            <a:r>
              <a:rPr lang="en-IE" dirty="0" err="1"/>
              <a:t>Katergorien</a:t>
            </a:r>
            <a:r>
              <a:rPr lang="en-IE" dirty="0"/>
              <a:t>, hence die </a:t>
            </a:r>
            <a:r>
              <a:rPr lang="en-IE" dirty="0" err="1"/>
              <a:t>geänderte</a:t>
            </a:r>
            <a:r>
              <a:rPr lang="en-IE" dirty="0"/>
              <a:t> </a:t>
            </a:r>
            <a:r>
              <a:rPr lang="en-IE" dirty="0" err="1"/>
              <a:t>Beschriftung</a:t>
            </a:r>
            <a:r>
              <a:rPr lang="en-I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6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121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A. </a:t>
            </a:r>
            <a:r>
              <a:rPr lang="en-IE" dirty="0" err="1"/>
              <a:t>spiroides</a:t>
            </a:r>
            <a:r>
              <a:rPr lang="en-IE" dirty="0"/>
              <a:t> = Anabaena </a:t>
            </a:r>
            <a:r>
              <a:rPr lang="en-IE" dirty="0" err="1"/>
              <a:t>spiroides</a:t>
            </a:r>
            <a:r>
              <a:rPr lang="en-IE" dirty="0"/>
              <a:t>? =&gt; </a:t>
            </a:r>
            <a:r>
              <a:rPr lang="en-IE" dirty="0" err="1"/>
              <a:t>Dolichospermum</a:t>
            </a:r>
            <a:r>
              <a:rPr lang="en-IE" dirty="0"/>
              <a:t> </a:t>
            </a:r>
            <a:r>
              <a:rPr lang="en-IE" dirty="0" err="1"/>
              <a:t>spiroides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10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307247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Abt. </a:t>
            </a:r>
            <a:r>
              <a:rPr lang="en-IE" dirty="0" err="1"/>
              <a:t>Dinophyta</a:t>
            </a:r>
            <a:r>
              <a:rPr lang="en-IE" dirty="0"/>
              <a:t> </a:t>
            </a:r>
            <a:r>
              <a:rPr lang="en-IE" dirty="0" err="1"/>
              <a:t>existiert</a:t>
            </a:r>
            <a:r>
              <a:rPr lang="en-IE" dirty="0"/>
              <a:t> </a:t>
            </a:r>
            <a:r>
              <a:rPr lang="en-IE" dirty="0" err="1"/>
              <a:t>nicht</a:t>
            </a:r>
            <a:r>
              <a:rPr lang="en-IE" dirty="0"/>
              <a:t> </a:t>
            </a:r>
            <a:r>
              <a:rPr lang="en-IE" dirty="0" err="1"/>
              <a:t>mehr</a:t>
            </a:r>
            <a:r>
              <a:rPr lang="en-IE" dirty="0"/>
              <a:t> – </a:t>
            </a:r>
            <a:r>
              <a:rPr lang="en-IE" dirty="0" err="1"/>
              <a:t>entweder</a:t>
            </a:r>
            <a:r>
              <a:rPr lang="en-IE" dirty="0"/>
              <a:t> Infraphylum </a:t>
            </a:r>
            <a:r>
              <a:rPr lang="en-IE" dirty="0" err="1"/>
              <a:t>Dinozoa</a:t>
            </a:r>
            <a:r>
              <a:rPr lang="en-IE" dirty="0"/>
              <a:t> (</a:t>
            </a:r>
            <a:r>
              <a:rPr lang="en-IE" dirty="0" err="1"/>
              <a:t>beinhaltet</a:t>
            </a:r>
            <a:r>
              <a:rPr lang="en-IE" dirty="0"/>
              <a:t> </a:t>
            </a:r>
            <a:r>
              <a:rPr lang="en-IE" dirty="0" err="1"/>
              <a:t>u.a.</a:t>
            </a:r>
            <a:r>
              <a:rPr lang="en-IE" dirty="0"/>
              <a:t> </a:t>
            </a:r>
            <a:r>
              <a:rPr lang="en-IE" dirty="0" err="1"/>
              <a:t>auch</a:t>
            </a:r>
            <a:r>
              <a:rPr lang="en-IE" dirty="0"/>
              <a:t> </a:t>
            </a:r>
            <a:r>
              <a:rPr lang="en-IE" dirty="0" err="1"/>
              <a:t>Noctilucophyceae</a:t>
            </a:r>
            <a:r>
              <a:rPr lang="en-IE" dirty="0"/>
              <a:t>) </a:t>
            </a:r>
            <a:r>
              <a:rPr lang="en-IE" dirty="0" err="1"/>
              <a:t>oder</a:t>
            </a:r>
            <a:r>
              <a:rPr lang="en-IE" dirty="0"/>
              <a:t> Superclass </a:t>
            </a:r>
            <a:r>
              <a:rPr lang="en-IE" dirty="0" err="1"/>
              <a:t>Dinoflagellata</a:t>
            </a:r>
            <a:r>
              <a:rPr lang="en-IE" dirty="0"/>
              <a:t>. Die </a:t>
            </a:r>
            <a:r>
              <a:rPr lang="en-IE" dirty="0" err="1"/>
              <a:t>zoologische</a:t>
            </a:r>
            <a:r>
              <a:rPr lang="en-IE" dirty="0"/>
              <a:t> </a:t>
            </a:r>
            <a:r>
              <a:rPr lang="en-IE" dirty="0" err="1"/>
              <a:t>Nomenklatur</a:t>
            </a:r>
            <a:r>
              <a:rPr lang="en-IE" dirty="0"/>
              <a:t> </a:t>
            </a:r>
            <a:r>
              <a:rPr lang="en-IE" dirty="0" err="1"/>
              <a:t>ist</a:t>
            </a:r>
            <a:r>
              <a:rPr lang="en-IE" dirty="0"/>
              <a:t> </a:t>
            </a:r>
            <a:r>
              <a:rPr lang="en-IE" dirty="0" err="1"/>
              <a:t>leider</a:t>
            </a:r>
            <a:r>
              <a:rPr lang="en-IE" dirty="0"/>
              <a:t> </a:t>
            </a:r>
            <a:r>
              <a:rPr lang="en-IE" dirty="0" err="1"/>
              <a:t>nicht</a:t>
            </a:r>
            <a:r>
              <a:rPr lang="en-IE" dirty="0"/>
              <a:t> </a:t>
            </a:r>
            <a:r>
              <a:rPr lang="en-IE" dirty="0" err="1"/>
              <a:t>sehr</a:t>
            </a:r>
            <a:r>
              <a:rPr lang="en-IE" dirty="0"/>
              <a:t> </a:t>
            </a:r>
            <a:r>
              <a:rPr lang="en-IE" dirty="0" err="1"/>
              <a:t>ordentlich</a:t>
            </a:r>
            <a:r>
              <a:rPr lang="en-IE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12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34181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Ich </a:t>
            </a:r>
            <a:r>
              <a:rPr lang="en-IE" dirty="0" err="1"/>
              <a:t>wußte</a:t>
            </a:r>
            <a:r>
              <a:rPr lang="en-IE" dirty="0"/>
              <a:t> </a:t>
            </a:r>
            <a:r>
              <a:rPr lang="en-IE" dirty="0" err="1"/>
              <a:t>nicht</a:t>
            </a:r>
            <a:r>
              <a:rPr lang="en-IE" dirty="0"/>
              <a:t>, was die </a:t>
            </a:r>
            <a:r>
              <a:rPr lang="en-IE" dirty="0" err="1"/>
              <a:t>Pfeile</a:t>
            </a:r>
            <a:r>
              <a:rPr lang="en-IE" dirty="0"/>
              <a:t> </a:t>
            </a:r>
            <a:r>
              <a:rPr lang="en-IE" dirty="0" err="1"/>
              <a:t>bedeuten</a:t>
            </a:r>
            <a:r>
              <a:rPr lang="en-IE" dirty="0"/>
              <a:t> und </a:t>
            </a:r>
            <a:r>
              <a:rPr lang="en-IE" dirty="0" err="1"/>
              <a:t>habe</a:t>
            </a:r>
            <a:r>
              <a:rPr lang="en-IE" dirty="0"/>
              <a:t> </a:t>
            </a:r>
            <a:r>
              <a:rPr lang="en-IE" dirty="0" err="1"/>
              <a:t>sie</a:t>
            </a:r>
            <a:r>
              <a:rPr lang="en-IE" dirty="0"/>
              <a:t> </a:t>
            </a:r>
            <a:r>
              <a:rPr lang="en-IE" dirty="0" err="1"/>
              <a:t>jetzt</a:t>
            </a:r>
            <a:r>
              <a:rPr lang="en-IE" dirty="0"/>
              <a:t> mal </a:t>
            </a:r>
            <a:r>
              <a:rPr lang="en-IE" dirty="0" err="1"/>
              <a:t>weggelassen</a:t>
            </a:r>
            <a:r>
              <a:rPr lang="en-I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14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132451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/>
              <a:t>zur</a:t>
            </a:r>
            <a:r>
              <a:rPr lang="en-IE" dirty="0"/>
              <a:t> Zeit </a:t>
            </a:r>
            <a:r>
              <a:rPr lang="en-IE" dirty="0" err="1"/>
              <a:t>gültige</a:t>
            </a:r>
            <a:r>
              <a:rPr lang="en-IE" dirty="0"/>
              <a:t> </a:t>
            </a:r>
            <a:r>
              <a:rPr lang="en-IE" dirty="0" err="1"/>
              <a:t>Systematik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20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315125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Der </a:t>
            </a:r>
            <a:r>
              <a:rPr lang="en-IE" dirty="0" err="1"/>
              <a:t>vollständige</a:t>
            </a:r>
            <a:r>
              <a:rPr lang="en-IE" dirty="0"/>
              <a:t> </a:t>
            </a:r>
            <a:r>
              <a:rPr lang="en-IE" dirty="0" err="1"/>
              <a:t>Artname</a:t>
            </a:r>
            <a:r>
              <a:rPr lang="en-IE" dirty="0"/>
              <a:t> </a:t>
            </a:r>
            <a:r>
              <a:rPr lang="en-IE" dirty="0" err="1"/>
              <a:t>schließt</a:t>
            </a:r>
            <a:r>
              <a:rPr lang="en-IE" dirty="0"/>
              <a:t> die </a:t>
            </a:r>
            <a:r>
              <a:rPr lang="en-IE" dirty="0" err="1"/>
              <a:t>Autorennamen</a:t>
            </a:r>
            <a:r>
              <a:rPr lang="en-IE" dirty="0"/>
              <a:t> </a:t>
            </a:r>
            <a:r>
              <a:rPr lang="en-IE" dirty="0" err="1"/>
              <a:t>mit</a:t>
            </a:r>
            <a:r>
              <a:rPr lang="en-IE" dirty="0"/>
              <a:t> </a:t>
            </a:r>
            <a:r>
              <a:rPr lang="en-IE" dirty="0" err="1"/>
              <a:t>ein</a:t>
            </a:r>
            <a:r>
              <a:rPr lang="en-IE" dirty="0"/>
              <a:t>. In der </a:t>
            </a:r>
            <a:r>
              <a:rPr lang="en-IE" dirty="0" err="1"/>
              <a:t>zoologischen</a:t>
            </a:r>
            <a:r>
              <a:rPr lang="en-IE" dirty="0"/>
              <a:t> </a:t>
            </a:r>
            <a:r>
              <a:rPr lang="en-IE" dirty="0" err="1"/>
              <a:t>Nomenklatur</a:t>
            </a:r>
            <a:r>
              <a:rPr lang="en-IE" dirty="0"/>
              <a:t> </a:t>
            </a:r>
            <a:r>
              <a:rPr lang="en-IE" dirty="0" err="1"/>
              <a:t>folgt</a:t>
            </a:r>
            <a:r>
              <a:rPr lang="en-IE" dirty="0"/>
              <a:t> die </a:t>
            </a:r>
            <a:r>
              <a:rPr lang="en-IE" dirty="0" err="1"/>
              <a:t>Jahreszahl</a:t>
            </a:r>
            <a:r>
              <a:rPr lang="en-IE" dirty="0"/>
              <a:t> – </a:t>
            </a:r>
            <a:r>
              <a:rPr lang="en-IE" dirty="0" err="1"/>
              <a:t>diese</a:t>
            </a:r>
            <a:r>
              <a:rPr lang="en-IE" dirty="0"/>
              <a:t> </a:t>
            </a:r>
            <a:r>
              <a:rPr lang="en-IE" dirty="0" err="1"/>
              <a:t>wird</a:t>
            </a:r>
            <a:r>
              <a:rPr lang="en-IE" dirty="0"/>
              <a:t> in der </a:t>
            </a:r>
            <a:r>
              <a:rPr lang="en-IE" dirty="0" err="1"/>
              <a:t>botanischen</a:t>
            </a:r>
            <a:r>
              <a:rPr lang="en-IE" dirty="0"/>
              <a:t> </a:t>
            </a:r>
            <a:r>
              <a:rPr lang="en-IE" dirty="0" err="1"/>
              <a:t>Nomenklatur</a:t>
            </a:r>
            <a:r>
              <a:rPr lang="en-IE" dirty="0"/>
              <a:t> </a:t>
            </a:r>
            <a:r>
              <a:rPr lang="en-IE" dirty="0" err="1"/>
              <a:t>weggelassen</a:t>
            </a:r>
            <a:r>
              <a:rPr lang="en-IE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34E25-40F4-1D4A-A1C2-736182394979}" type="slidenum">
              <a:rPr lang="de-DE" altLang="en-DE" smtClean="0"/>
              <a:pPr/>
              <a:t>22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421654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75C4-7F56-1A30-EA2A-F28307D7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70B30-A9B5-E79A-3809-E004F9170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0C41-3711-BD36-F2F8-423A3577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D5A7A-FCA9-89E6-9613-F28A0683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AAEA4-ED5D-044D-39F1-D2EBB427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3EC2-4EF0-894E-96C2-E4CE27AA465D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180593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029C6-B432-1D56-A6C4-BA949009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E9410-E90B-3E34-1BCF-434C20761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745C-52CB-FA8D-CDC1-7891B1B6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9F629-D81F-060B-4D20-8BE30611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A775E-A153-5B72-AB1B-BB77FC73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2842F-3F76-AD41-9171-0FD0E842C94C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52106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F20EB-8280-F50E-576C-072CCABE0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3F5B4-C369-76FC-453A-7159C3BEE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8E024-6C3C-4EA9-BBC9-02F3A072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92F0-C37E-312C-B6CC-BEA1F265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9CF67-0F72-B21C-9E10-42277777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B513E-163C-454C-8F5A-B8278E13CA5E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70063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618-995E-E32B-C6C0-031A4F1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0B1F4-77D4-7500-C888-F28A1FC6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07A44-0C23-97CD-22D7-F3604760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5CA41-AA15-A3E9-0A5C-6025FECA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C5551-DA01-1B21-4760-BF039317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12609-7A25-D94E-965B-59FA7C734147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78240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5B00-4E6F-18CF-29BF-9A70BEFD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3AF7D-E48B-6669-2D0C-2DB67B6EE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2ACA-4BBE-A8D5-4AD3-600BA682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3DF6-8A3C-0C4A-561D-7539782A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37C88-B19D-DC89-8933-66B2371F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4718C-858A-5B47-BFAE-FBD2567D9013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150673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330A-2E0F-8421-A450-F6AAA89A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2CCC-A832-8905-7506-704DCD972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EA94D-4DFD-E867-F101-53DDF079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6A187-360D-BA66-4F26-25B078B9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08B1-E36A-4801-6759-C703E2E8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DD859-E6E3-373D-486E-63901864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23BF6-5A0C-6C4E-9EC6-81B75FB6CFCC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84257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A00EE-3EAE-6B7B-9848-C33E0C89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B069-C329-938A-EB44-E8859BCA5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4D06-59B6-205B-6D64-6E9C137E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520D2-D385-D077-2063-137B72E34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9A65E-258B-09DA-B62F-6EE0A279B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10193-AB5E-8E48-7615-498D05AA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588FA-4C61-C965-AD9C-9ACD29AE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69753-84FF-B0CF-F437-89780F18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406C9-6D59-424D-BAF0-8A65B60EF17E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50643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4D6D-C513-B3DB-ED03-F51BA8B2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762BB-2B4F-2C11-BAFA-05EA962A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D9B8A-2CD5-9F9B-DC31-640BC8B4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E2CB2-6125-BA8D-474B-F870E96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D7E19-5C09-0142-82F1-BD1E39565425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32349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441E8-DF6C-F1BE-12C2-2D6D6D1C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08823-0D69-EF66-4EDA-D1D9D415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38733-81DD-48BC-BC47-525383B5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7E32-E362-8A41-A4D5-64D7C572412E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140407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707A-934F-2632-64C7-EAC67A49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9249-4C02-12CC-0F8F-52504F05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B93C1-8D4C-BEE5-F0D6-CB9B4031C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BE7F2-4FB7-877D-B829-B6238174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D0002F-D0BC-9C22-8426-0E84E082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2CDF2-7F82-8685-9D61-CD568928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2B271-955C-C745-83C6-58A8190FB055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68875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FDFF-6FDA-D74F-6220-93F783AB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86869-F84E-3961-0909-5B713228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37319-7CAF-DEEB-F61C-8988C60BD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B5C55-6C47-4DBA-3282-B79A7AB4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DB82D-350D-9428-8A4C-E837C452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96144-E76E-8A43-CD70-E7C80797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F5B6-A02B-A145-9F21-09D0B8CAF482}" type="slidenum">
              <a:rPr lang="de-DE" altLang="en-DE"/>
              <a:pPr/>
              <a:t>‹Nr.›</a:t>
            </a:fld>
            <a:endParaRPr lang="de-DE" altLang="en-DE"/>
          </a:p>
        </p:txBody>
      </p:sp>
    </p:spTree>
    <p:extLst>
      <p:ext uri="{BB962C8B-B14F-4D97-AF65-F5344CB8AC3E}">
        <p14:creationId xmlns:p14="http://schemas.microsoft.com/office/powerpoint/2010/main" val="293239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A4C4AD-87F9-83CD-D9DD-79FC098FC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7C720E-6F70-3FEA-ADBF-2AD7A7418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DE"/>
              <a:t>Textmasterformate durch Klicken bearbeiten</a:t>
            </a:r>
          </a:p>
          <a:p>
            <a:pPr lvl="1"/>
            <a:r>
              <a:rPr lang="de-DE" altLang="en-DE"/>
              <a:t>Zweite Ebene</a:t>
            </a:r>
          </a:p>
          <a:p>
            <a:pPr lvl="2"/>
            <a:r>
              <a:rPr lang="de-DE" altLang="en-DE"/>
              <a:t>Dritte Ebene</a:t>
            </a:r>
          </a:p>
          <a:p>
            <a:pPr lvl="3"/>
            <a:r>
              <a:rPr lang="de-DE" altLang="en-DE"/>
              <a:t>Vierte Ebene</a:t>
            </a:r>
          </a:p>
          <a:p>
            <a:pPr lvl="4"/>
            <a:r>
              <a:rPr lang="de-DE" altLang="en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8F9C7C-8715-1E72-0F1A-5DEA3D0C54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en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39B8D0-DA65-B511-574D-612802530F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 altLang="en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A5BC67-F14D-0D46-FCCD-C8C574095D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7D4C4D-6595-B64F-89BF-64571AA85326}" type="slidenum">
              <a:rPr lang="de-DE" altLang="en-DE"/>
              <a:pPr/>
              <a:t>‹Nr.›</a:t>
            </a:fld>
            <a:endParaRPr lang="de-DE" altLang="en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>
            <a:extLst>
              <a:ext uri="{FF2B5EF4-FFF2-40B4-BE49-F238E27FC236}">
                <a16:creationId xmlns:a16="http://schemas.microsoft.com/office/drawing/2014/main" id="{A7CF4CDF-F6D8-A902-F770-3F3F5210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836613"/>
            <a:ext cx="4757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4400" b="1">
                <a:solidFill>
                  <a:srgbClr val="666633"/>
                </a:solidFill>
              </a:rPr>
              <a:t>Phytoplankton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EEA7DE7-D84A-A138-5BA6-71AA8D6DD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0"/>
            <a:ext cx="441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toxische Cyanobakterien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5B197506-491B-47BF-55C1-D609EFB9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60350"/>
            <a:ext cx="43862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CA191375-755C-7B58-CAE0-7718BD59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29" y="244595"/>
            <a:ext cx="3092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i="1" dirty="0" err="1"/>
              <a:t>Microcystis</a:t>
            </a:r>
            <a:r>
              <a:rPr lang="de-DE" altLang="en-DE" sz="2000" i="1" dirty="0"/>
              <a:t> aeruginosa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2D7BB53-09E2-2BA2-7C45-9E5FD26EC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2" y="2874139"/>
            <a:ext cx="32127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i="1" dirty="0" err="1"/>
              <a:t>Microcystis</a:t>
            </a:r>
            <a:r>
              <a:rPr lang="de-DE" altLang="en-DE" sz="2000" i="1" dirty="0"/>
              <a:t> </a:t>
            </a:r>
            <a:r>
              <a:rPr lang="de-DE" altLang="en-DE" sz="2000" i="1" dirty="0" err="1"/>
              <a:t>wesenbergii</a:t>
            </a:r>
            <a:endParaRPr lang="de-DE" altLang="en-DE" sz="2000" i="1" dirty="0"/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74AC7E21-4760-2720-D011-10B9DF1F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6900"/>
            <a:ext cx="2703513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FF0E9E9F-3172-6771-7253-E3C485E0D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59138"/>
            <a:ext cx="2703513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>
            <a:extLst>
              <a:ext uri="{FF2B5EF4-FFF2-40B4-BE49-F238E27FC236}">
                <a16:creationId xmlns:a16="http://schemas.microsoft.com/office/drawing/2014/main" id="{97520EE3-4055-9788-E5C3-B3FDB77A2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142" y="685939"/>
            <a:ext cx="24352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i="1" dirty="0" err="1"/>
              <a:t>Dolichospermum</a:t>
            </a:r>
            <a:r>
              <a:rPr lang="de-DE" altLang="en-DE" sz="2000" i="1" dirty="0"/>
              <a:t> </a:t>
            </a:r>
          </a:p>
          <a:p>
            <a:r>
              <a:rPr lang="de-DE" altLang="en-DE" sz="2000" i="1" dirty="0" err="1"/>
              <a:t>lemmermannii</a:t>
            </a:r>
            <a:endParaRPr lang="de-DE" altLang="en-DE" sz="2000" i="1" dirty="0"/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id="{1AB8ECE7-1322-6BAB-DFAE-A5F9C578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808287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6" name="Text Box 16">
            <a:extLst>
              <a:ext uri="{FF2B5EF4-FFF2-40B4-BE49-F238E27FC236}">
                <a16:creationId xmlns:a16="http://schemas.microsoft.com/office/drawing/2014/main" id="{F8A5A104-69FC-F077-765D-B5ED4AD4D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6237288"/>
            <a:ext cx="1049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DE" sz="2000" b="1">
                <a:solidFill>
                  <a:srgbClr val="000000"/>
                </a:solidFill>
                <a:latin typeface="Arial" panose="020B0604020202020204" pitchFamily="34" charset="0"/>
              </a:rPr>
              <a:t>10 µm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B8546190-497A-20EE-7108-353AA9DF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76" y="5627658"/>
            <a:ext cx="3677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i="1" dirty="0" err="1"/>
              <a:t>Aphanizomenon</a:t>
            </a:r>
            <a:r>
              <a:rPr lang="de-DE" altLang="en-DE" sz="2000" i="1" dirty="0"/>
              <a:t> </a:t>
            </a:r>
            <a:r>
              <a:rPr lang="de-DE" altLang="en-DE" sz="2000" i="1" dirty="0" err="1"/>
              <a:t>flos-aquae</a:t>
            </a:r>
            <a:endParaRPr lang="de-DE" altLang="en-DE" sz="2000" i="1" dirty="0"/>
          </a:p>
        </p:txBody>
      </p: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E336EC80-F503-C50B-E221-3967451B423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5975350"/>
            <a:ext cx="4318000" cy="658813"/>
            <a:chOff x="2064" y="3764"/>
            <a:chExt cx="2720" cy="415"/>
          </a:xfrm>
        </p:grpSpPr>
        <p:pic>
          <p:nvPicPr>
            <p:cNvPr id="15375" name="Picture 15">
              <a:extLst>
                <a:ext uri="{FF2B5EF4-FFF2-40B4-BE49-F238E27FC236}">
                  <a16:creationId xmlns:a16="http://schemas.microsoft.com/office/drawing/2014/main" id="{63DB9939-49B7-2C6E-B045-D4C69AD27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764"/>
              <a:ext cx="2720" cy="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8" name="Text Box 18">
              <a:extLst>
                <a:ext uri="{FF2B5EF4-FFF2-40B4-BE49-F238E27FC236}">
                  <a16:creationId xmlns:a16="http://schemas.microsoft.com/office/drawing/2014/main" id="{A8E511D9-A7C4-5E3B-E8C6-DF121F365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929"/>
              <a:ext cx="6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en-DE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10 µm</a:t>
              </a:r>
            </a:p>
          </p:txBody>
        </p:sp>
      </p:grpSp>
      <p:sp>
        <p:nvSpPr>
          <p:cNvPr id="15380" name="Text Box 20">
            <a:extLst>
              <a:ext uri="{FF2B5EF4-FFF2-40B4-BE49-F238E27FC236}">
                <a16:creationId xmlns:a16="http://schemas.microsoft.com/office/drawing/2014/main" id="{1DD9EB93-B9AA-8BF6-0A20-1E465C4B6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507" y="4006850"/>
            <a:ext cx="30241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DE" sz="2000" i="1" dirty="0" err="1"/>
              <a:t>Dolichospermum</a:t>
            </a:r>
            <a:r>
              <a:rPr lang="de-DE" altLang="en-DE" sz="2000" i="1" dirty="0"/>
              <a:t> </a:t>
            </a:r>
            <a:r>
              <a:rPr lang="de-DE" altLang="en-DE" sz="2000" i="1" dirty="0" err="1"/>
              <a:t>spiroides</a:t>
            </a:r>
            <a:endParaRPr lang="de-DE" altLang="en-DE" sz="2000" i="1" dirty="0"/>
          </a:p>
        </p:txBody>
      </p:sp>
      <p:pic>
        <p:nvPicPr>
          <p:cNvPr id="15381" name="Picture 21">
            <a:extLst>
              <a:ext uri="{FF2B5EF4-FFF2-40B4-BE49-F238E27FC236}">
                <a16:creationId xmlns:a16="http://schemas.microsoft.com/office/drawing/2014/main" id="{8E9A0329-52B4-5CB3-2372-9221C194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6"/>
          <a:stretch>
            <a:fillRect/>
          </a:stretch>
        </p:blipFill>
        <p:spPr bwMode="auto">
          <a:xfrm>
            <a:off x="5738812" y="4655877"/>
            <a:ext cx="2925763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>
            <a:extLst>
              <a:ext uri="{FF2B5EF4-FFF2-40B4-BE49-F238E27FC236}">
                <a16:creationId xmlns:a16="http://schemas.microsoft.com/office/drawing/2014/main" id="{9AEC6AAA-918F-199D-44E5-CF24BD38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6606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3" name="Text Box 23">
            <a:extLst>
              <a:ext uri="{FF2B5EF4-FFF2-40B4-BE49-F238E27FC236}">
                <a16:creationId xmlns:a16="http://schemas.microsoft.com/office/drawing/2014/main" id="{9C3C0FCE-9AA0-2C3F-C7C9-C840F44BB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284" y="949325"/>
            <a:ext cx="1587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i="1" dirty="0" err="1"/>
              <a:t>Nodularia</a:t>
            </a:r>
            <a:endParaRPr lang="de-DE" altLang="en-DE" sz="2000" i="1" dirty="0"/>
          </a:p>
          <a:p>
            <a:r>
              <a:rPr lang="de-DE" altLang="en-DE" sz="2000" i="1" dirty="0" err="1"/>
              <a:t>spumigena</a:t>
            </a:r>
            <a:endParaRPr lang="de-DE" altLang="en-DE" sz="2000" i="1" dirty="0"/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2C33A0A1-3033-B68C-38D8-CD6F8EE32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046538"/>
            <a:ext cx="2020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>
                <a:solidFill>
                  <a:srgbClr val="CC0066"/>
                </a:solidFill>
              </a:rPr>
              <a:t>limnisch</a:t>
            </a:r>
          </a:p>
          <a:p>
            <a:r>
              <a:rPr lang="de-DE" altLang="en-DE" b="1">
                <a:solidFill>
                  <a:srgbClr val="CC0066"/>
                </a:solidFill>
              </a:rPr>
              <a:t>        marin</a:t>
            </a:r>
          </a:p>
        </p:txBody>
      </p:sp>
      <p:sp>
        <p:nvSpPr>
          <p:cNvPr id="15385" name="Line 25">
            <a:extLst>
              <a:ext uri="{FF2B5EF4-FFF2-40B4-BE49-F238E27FC236}">
                <a16:creationId xmlns:a16="http://schemas.microsoft.com/office/drawing/2014/main" id="{A7E5A417-B762-8303-04F9-14F99DFC44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644900"/>
            <a:ext cx="720725" cy="9366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5386" name="Line 26">
            <a:extLst>
              <a:ext uri="{FF2B5EF4-FFF2-40B4-BE49-F238E27FC236}">
                <a16:creationId xmlns:a16="http://schemas.microsoft.com/office/drawing/2014/main" id="{08F9F3E6-139C-16F5-19EC-F8FD79E48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4581525"/>
            <a:ext cx="287337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id="{0F5C087C-F24B-988C-6E61-D056615A65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8200" y="3429000"/>
            <a:ext cx="114300" cy="8255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5388" name="Line 28">
            <a:extLst>
              <a:ext uri="{FF2B5EF4-FFF2-40B4-BE49-F238E27FC236}">
                <a16:creationId xmlns:a16="http://schemas.microsoft.com/office/drawing/2014/main" id="{CD474558-CEDB-6DB5-74DA-7C0D6C18CA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9113" y="3789363"/>
            <a:ext cx="319087" cy="4349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5389" name="Line 29">
            <a:extLst>
              <a:ext uri="{FF2B5EF4-FFF2-40B4-BE49-F238E27FC236}">
                <a16:creationId xmlns:a16="http://schemas.microsoft.com/office/drawing/2014/main" id="{8983FCEA-2FE3-5D2C-DD59-A3DAEB5380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8038" y="4267200"/>
            <a:ext cx="25400" cy="1249363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AF7572FD-43D5-8D83-972A-447D8959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1052513"/>
            <a:ext cx="4243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4400" b="1">
                <a:solidFill>
                  <a:srgbClr val="000000"/>
                </a:solidFill>
              </a:rPr>
              <a:t>Dinophyceen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934DDD60-8A17-AEB0-3368-CA6555D1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Dinophyceen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E8A2865F-9FE9-2100-3D9E-2E16AF278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60350"/>
            <a:ext cx="2339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9" name="Group 7">
            <a:extLst>
              <a:ext uri="{FF2B5EF4-FFF2-40B4-BE49-F238E27FC236}">
                <a16:creationId xmlns:a16="http://schemas.microsoft.com/office/drawing/2014/main" id="{24622E02-FF8E-5093-FBBB-57A9F42D778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833438"/>
            <a:ext cx="4103688" cy="3387725"/>
            <a:chOff x="2880" y="492"/>
            <a:chExt cx="2817" cy="2134"/>
          </a:xfrm>
        </p:grpSpPr>
        <p:sp>
          <p:nvSpPr>
            <p:cNvPr id="33796" name="Text Box 4">
              <a:extLst>
                <a:ext uri="{FF2B5EF4-FFF2-40B4-BE49-F238E27FC236}">
                  <a16:creationId xmlns:a16="http://schemas.microsoft.com/office/drawing/2014/main" id="{AC10FB65-422C-3318-298A-A05153198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92"/>
              <a:ext cx="2817" cy="2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42925" indent="-5429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223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en-DE">
                  <a:latin typeface="Verdana" panose="020B0604030504040204" pitchFamily="34" charset="0"/>
                </a:rPr>
                <a:t>marine Primärproduzenten</a:t>
              </a:r>
            </a:p>
            <a:p>
              <a:pPr>
                <a:buFontTx/>
                <a:buChar char="•"/>
              </a:pPr>
              <a:r>
                <a:rPr lang="de-DE" altLang="en-DE">
                  <a:latin typeface="Verdana" panose="020B0604030504040204" pitchFamily="34" charset="0"/>
                </a:rPr>
                <a:t>toxische Arten (PSP)</a:t>
              </a:r>
            </a:p>
            <a:p>
              <a:pPr>
                <a:buFontTx/>
                <a:buChar char="•"/>
              </a:pPr>
              <a:r>
                <a:rPr lang="de-DE" altLang="en-DE">
                  <a:latin typeface="Verdana" panose="020B0604030504040204" pitchFamily="34" charset="0"/>
                </a:rPr>
                <a:t>verschiedenste Endosymbionten </a:t>
              </a:r>
            </a:p>
            <a:p>
              <a:pPr>
                <a:buFontTx/>
                <a:buChar char="•"/>
              </a:pPr>
              <a:endParaRPr lang="de-DE" altLang="en-DE">
                <a:latin typeface="Verdana" panose="020B0604030504040204" pitchFamily="34" charset="0"/>
              </a:endParaRPr>
            </a:p>
            <a:p>
              <a:pPr>
                <a:buFontTx/>
                <a:buChar char="•"/>
              </a:pPr>
              <a:endParaRPr lang="de-DE" altLang="en-DE">
                <a:latin typeface="Verdana" panose="020B0604030504040204" pitchFamily="34" charset="0"/>
              </a:endParaRPr>
            </a:p>
            <a:p>
              <a:pPr>
                <a:buFontTx/>
                <a:buChar char="•"/>
              </a:pPr>
              <a:endParaRPr lang="de-DE" altLang="en-DE">
                <a:latin typeface="Verdana" panose="020B0604030504040204" pitchFamily="34" charset="0"/>
              </a:endParaRPr>
            </a:p>
            <a:p>
              <a:pPr>
                <a:buFontTx/>
                <a:buChar char="•"/>
              </a:pPr>
              <a:r>
                <a:rPr lang="de-DE" altLang="en-DE">
                  <a:latin typeface="Verdana" panose="020B0604030504040204" pitchFamily="34" charset="0"/>
                </a:rPr>
                <a:t>großes Genom </a:t>
              </a:r>
            </a:p>
          </p:txBody>
        </p:sp>
        <p:sp>
          <p:nvSpPr>
            <p:cNvPr id="33797" name="AutoShape 5">
              <a:extLst>
                <a:ext uri="{FF2B5EF4-FFF2-40B4-BE49-F238E27FC236}">
                  <a16:creationId xmlns:a16="http://schemas.microsoft.com/office/drawing/2014/main" id="{E1C11091-89CF-94D8-850C-08192C410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1752"/>
              <a:ext cx="306" cy="544"/>
            </a:xfrm>
            <a:prstGeom prst="downArrow">
              <a:avLst>
                <a:gd name="adj1" fmla="val 50000"/>
                <a:gd name="adj2" fmla="val 4444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3798" name="Text Box 6">
              <a:extLst>
                <a:ext uri="{FF2B5EF4-FFF2-40B4-BE49-F238E27FC236}">
                  <a16:creationId xmlns:a16="http://schemas.microsoft.com/office/drawing/2014/main" id="{8EAEE38D-7924-3745-B8C6-BC8A31F47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797"/>
              <a:ext cx="2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/>
                <a:t>?</a:t>
              </a:r>
            </a:p>
          </p:txBody>
        </p:sp>
      </p:grpSp>
      <p:pic>
        <p:nvPicPr>
          <p:cNvPr id="33800" name="Picture 8">
            <a:extLst>
              <a:ext uri="{FF2B5EF4-FFF2-40B4-BE49-F238E27FC236}">
                <a16:creationId xmlns:a16="http://schemas.microsoft.com/office/drawing/2014/main" id="{908CDB63-6B0A-8AEA-C92A-5646D293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836613"/>
            <a:ext cx="4010025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Text Box 9">
            <a:extLst>
              <a:ext uri="{FF2B5EF4-FFF2-40B4-BE49-F238E27FC236}">
                <a16:creationId xmlns:a16="http://schemas.microsoft.com/office/drawing/2014/main" id="{4B638CFF-99DF-973A-D978-158B99831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056313"/>
            <a:ext cx="3405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i="1"/>
              <a:t>Gymnodinium catenatum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96914ECA-67E8-D327-EB6B-82A30DE1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3827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600" dirty="0"/>
              <a:t>Micro*</a:t>
            </a:r>
            <a:r>
              <a:rPr lang="de-DE" altLang="en-DE" sz="1600" dirty="0" err="1"/>
              <a:t>scope</a:t>
            </a:r>
            <a:r>
              <a:rPr lang="de-DE" altLang="en-DE" sz="1600" dirty="0"/>
              <a:t>: Anderson &amp; Patterson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E453D435-CE89-B417-7457-6F10C5FC5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546600"/>
            <a:ext cx="439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DE" i="1" dirty="0">
                <a:solidFill>
                  <a:srgbClr val="CC0066"/>
                </a:solidFill>
              </a:rPr>
              <a:t>ehemals einzige Klasse </a:t>
            </a:r>
          </a:p>
          <a:p>
            <a:r>
              <a:rPr lang="de-DE" altLang="en-DE" i="1" dirty="0">
                <a:solidFill>
                  <a:srgbClr val="CC0066"/>
                </a:solidFill>
              </a:rPr>
              <a:t>der Abt. </a:t>
            </a:r>
            <a:r>
              <a:rPr lang="de-DE" altLang="en-DE" i="1" dirty="0" err="1">
                <a:solidFill>
                  <a:srgbClr val="CC0066"/>
                </a:solidFill>
              </a:rPr>
              <a:t>Dinophyta</a:t>
            </a:r>
            <a:r>
              <a:rPr lang="de-DE" altLang="en-DE" i="1" dirty="0">
                <a:solidFill>
                  <a:srgbClr val="CC0066"/>
                </a:solidFill>
              </a:rPr>
              <a:t> mit </a:t>
            </a:r>
          </a:p>
          <a:p>
            <a:r>
              <a:rPr lang="de-DE" altLang="en-DE" b="1" i="1" dirty="0">
                <a:solidFill>
                  <a:srgbClr val="CC0066"/>
                </a:solidFill>
              </a:rPr>
              <a:t>z.Zt. 16 Ordnungen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ED09639-19C2-6C0D-0B01-74476863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0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Morphologie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92EE2072-44E9-AE67-07A3-46FE75C0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60350"/>
            <a:ext cx="220821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0" name="Text Box 14">
            <a:extLst>
              <a:ext uri="{FF2B5EF4-FFF2-40B4-BE49-F238E27FC236}">
                <a16:creationId xmlns:a16="http://schemas.microsoft.com/office/drawing/2014/main" id="{DFF149C4-CBAF-6C26-09F2-53CE862E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2775"/>
            <a:ext cx="2808288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263" indent="-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DE" sz="2000" b="1">
                <a:latin typeface="Verdana" panose="020B0604030504040204" pitchFamily="34" charset="0"/>
              </a:rPr>
              <a:t>weitere sichtbare Merkmale: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Querfurche äqual,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Querfurche schraubig,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Längsfurche auf obere Hälfte übergehend,  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gefelderter Panzer, 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kurze Stacheln oder lange Dornen</a:t>
            </a:r>
          </a:p>
        </p:txBody>
      </p:sp>
      <p:sp>
        <p:nvSpPr>
          <p:cNvPr id="34836" name="Text Box 20">
            <a:extLst>
              <a:ext uri="{FF2B5EF4-FFF2-40B4-BE49-F238E27FC236}">
                <a16:creationId xmlns:a16="http://schemas.microsoft.com/office/drawing/2014/main" id="{216B1284-F1CD-7B67-F5CD-338D89924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6240463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dirty="0"/>
              <a:t>Formen nach Plattenstruktur, die</a:t>
            </a:r>
          </a:p>
          <a:p>
            <a:r>
              <a:rPr lang="de-DE" altLang="en-DE" dirty="0"/>
              <a:t>lichtmikroskopisch kaum erkennbar ist</a:t>
            </a:r>
          </a:p>
        </p:txBody>
      </p:sp>
      <p:pic>
        <p:nvPicPr>
          <p:cNvPr id="34837" name="Picture 21">
            <a:extLst>
              <a:ext uri="{FF2B5EF4-FFF2-40B4-BE49-F238E27FC236}">
                <a16:creationId xmlns:a16="http://schemas.microsoft.com/office/drawing/2014/main" id="{C09459D2-F733-F353-BBBF-41C49FF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1336675"/>
            <a:ext cx="5899150" cy="504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8" name="Text Box 22">
            <a:extLst>
              <a:ext uri="{FF2B5EF4-FFF2-40B4-BE49-F238E27FC236}">
                <a16:creationId xmlns:a16="http://schemas.microsoft.com/office/drawing/2014/main" id="{9C9EEC3F-822D-C464-F7F7-88949232E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6521450"/>
            <a:ext cx="254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600"/>
              <a:t>Graham &amp; Wilcox 2000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9">
            <a:extLst>
              <a:ext uri="{FF2B5EF4-FFF2-40B4-BE49-F238E27FC236}">
                <a16:creationId xmlns:a16="http://schemas.microsoft.com/office/drawing/2014/main" id="{F2D27437-66DF-EB6E-364C-0C674BACD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09" y="4223647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4D8F7E2D-0E3E-B7A7-D797-59A7121DC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084" y="4635665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68A4EAA7-E3F9-7BAF-0F07-DA711CDFC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2" y="4218813"/>
            <a:ext cx="4757" cy="70418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34537F-6009-9FD7-66EF-13995591712B}"/>
              </a:ext>
            </a:extLst>
          </p:cNvPr>
          <p:cNvGrpSpPr/>
          <p:nvPr/>
        </p:nvGrpSpPr>
        <p:grpSpPr>
          <a:xfrm>
            <a:off x="5956192" y="4608792"/>
            <a:ext cx="287339" cy="661128"/>
            <a:chOff x="5794371" y="4622237"/>
            <a:chExt cx="287339" cy="661128"/>
          </a:xfrm>
        </p:grpSpPr>
        <p:sp>
          <p:nvSpPr>
            <p:cNvPr id="93" name="Line 10">
              <a:extLst>
                <a:ext uri="{FF2B5EF4-FFF2-40B4-BE49-F238E27FC236}">
                  <a16:creationId xmlns:a16="http://schemas.microsoft.com/office/drawing/2014/main" id="{26F76173-B7AC-EB0D-7E56-4DF021901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4372" y="528336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94" name="Line 13">
              <a:extLst>
                <a:ext uri="{FF2B5EF4-FFF2-40B4-BE49-F238E27FC236}">
                  <a16:creationId xmlns:a16="http://schemas.microsoft.com/office/drawing/2014/main" id="{C7AED5C7-C5FD-E947-AEBE-D898831AE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4372" y="4994440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95" name="Line 16">
              <a:extLst>
                <a:ext uri="{FF2B5EF4-FFF2-40B4-BE49-F238E27FC236}">
                  <a16:creationId xmlns:a16="http://schemas.microsoft.com/office/drawing/2014/main" id="{00AED3F1-DC15-9F46-F9C2-15F24814C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4372" y="463566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96" name="Line 19">
              <a:extLst>
                <a:ext uri="{FF2B5EF4-FFF2-40B4-BE49-F238E27FC236}">
                  <a16:creationId xmlns:a16="http://schemas.microsoft.com/office/drawing/2014/main" id="{05939020-CF13-E94A-CB50-3933FDBB5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94371" y="4622237"/>
              <a:ext cx="1" cy="6611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</p:grpSp>
      <p:sp>
        <p:nvSpPr>
          <p:cNvPr id="7" name="Line 23">
            <a:extLst>
              <a:ext uri="{FF2B5EF4-FFF2-40B4-BE49-F238E27FC236}">
                <a16:creationId xmlns:a16="http://schemas.microsoft.com/office/drawing/2014/main" id="{FAC76DA1-F49E-6F29-2E7A-E8C3F798B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09" y="4923003"/>
            <a:ext cx="287338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8" name="Line 24">
            <a:extLst>
              <a:ext uri="{FF2B5EF4-FFF2-40B4-BE49-F238E27FC236}">
                <a16:creationId xmlns:a16="http://schemas.microsoft.com/office/drawing/2014/main" id="{9D939DC9-0279-06C5-604B-150698CCC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6135" y="4919828"/>
            <a:ext cx="141113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BDD46AA3-75AC-4A3C-D132-275EC4E46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726" y="4732886"/>
            <a:ext cx="2455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Gymnodiniphycidae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4D20F8AC-F383-A5F4-07C6-E6C0304A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213" y="3992537"/>
            <a:ext cx="160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Suessiaceae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ABBDDCB6-FFBA-1ECF-D3AF-4148AF5A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5031955"/>
            <a:ext cx="18886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Gymnodiniales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9EF9207C-A56E-761D-51CE-8E4B261DB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1485900"/>
            <a:ext cx="287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6DE0C3F-18C7-91A3-D223-A42CE3B78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" y="1196974"/>
            <a:ext cx="5453" cy="38893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3A8241EB-EE93-73B6-4235-532AEF144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1882" y="1196973"/>
            <a:ext cx="395793" cy="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CF7CC1A8-2494-9D24-38AE-BB548F67A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1196975"/>
            <a:ext cx="287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CC7E5F9F-A5A2-B7B1-6E2E-2D0854AD7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054100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0E6BEDAB-35E9-D59D-3DBD-B934FCE63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1052513"/>
            <a:ext cx="0" cy="3600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BD317366-2659-45CF-A04B-79D630F79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8825" y="620714"/>
            <a:ext cx="0" cy="9731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6BE8651C-F22C-8062-B324-B39348872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1075"/>
            <a:ext cx="1667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Dinophyceae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20" name="Text Box 49">
            <a:extLst>
              <a:ext uri="{FF2B5EF4-FFF2-40B4-BE49-F238E27FC236}">
                <a16:creationId xmlns:a16="http://schemas.microsoft.com/office/drawing/2014/main" id="{86290A05-3F36-DE1E-E27A-C599F885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69888"/>
            <a:ext cx="1496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Peridiniales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21" name="Text Box 50">
            <a:extLst>
              <a:ext uri="{FF2B5EF4-FFF2-40B4-BE49-F238E27FC236}">
                <a16:creationId xmlns:a16="http://schemas.microsoft.com/office/drawing/2014/main" id="{01AB016E-3066-06F1-3DEA-57FDB84C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958" y="120650"/>
            <a:ext cx="1622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i="1" dirty="0" err="1">
                <a:solidFill>
                  <a:srgbClr val="000000"/>
                </a:solidFill>
              </a:rPr>
              <a:t>Heterocapsa</a:t>
            </a:r>
            <a:endParaRPr lang="de-DE" altLang="en-DE" sz="1800" i="1" dirty="0">
              <a:solidFill>
                <a:srgbClr val="000000"/>
              </a:solidFill>
            </a:endParaRPr>
          </a:p>
        </p:txBody>
      </p:sp>
      <p:grpSp>
        <p:nvGrpSpPr>
          <p:cNvPr id="22" name="Group 54">
            <a:extLst>
              <a:ext uri="{FF2B5EF4-FFF2-40B4-BE49-F238E27FC236}">
                <a16:creationId xmlns:a16="http://schemas.microsoft.com/office/drawing/2014/main" id="{468A951A-6483-2FD3-35B9-ACE2A5BCACFE}"/>
              </a:ext>
            </a:extLst>
          </p:cNvPr>
          <p:cNvGrpSpPr>
            <a:grpSpLocks/>
          </p:cNvGrpSpPr>
          <p:nvPr/>
        </p:nvGrpSpPr>
        <p:grpSpPr bwMode="auto">
          <a:xfrm>
            <a:off x="5148261" y="298450"/>
            <a:ext cx="3055936" cy="736600"/>
            <a:chOff x="3470" y="346"/>
            <a:chExt cx="1925" cy="464"/>
          </a:xfrm>
        </p:grpSpPr>
        <p:sp>
          <p:nvSpPr>
            <p:cNvPr id="85" name="Line 12">
              <a:extLst>
                <a:ext uri="{FF2B5EF4-FFF2-40B4-BE49-F238E27FC236}">
                  <a16:creationId xmlns:a16="http://schemas.microsoft.com/office/drawing/2014/main" id="{941E4FB0-7F8D-EAB9-C057-0B5F2F44A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346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86" name="Line 22">
              <a:extLst>
                <a:ext uri="{FF2B5EF4-FFF2-40B4-BE49-F238E27FC236}">
                  <a16:creationId xmlns:a16="http://schemas.microsoft.com/office/drawing/2014/main" id="{944F4A26-C6A9-F8E3-4C68-15263FEBE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346"/>
              <a:ext cx="0" cy="4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87" name="Text Box 33">
              <a:extLst>
                <a:ext uri="{FF2B5EF4-FFF2-40B4-BE49-F238E27FC236}">
                  <a16:creationId xmlns:a16="http://schemas.microsoft.com/office/drawing/2014/main" id="{8F50F398-E759-6619-A21A-3CF960FBE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" y="577"/>
              <a:ext cx="10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dirty="0" err="1">
                  <a:solidFill>
                    <a:srgbClr val="000000"/>
                  </a:solidFill>
                </a:rPr>
                <a:t>Peridiniaceae</a:t>
              </a:r>
              <a:endParaRPr lang="de-DE" altLang="en-DE" sz="1800" dirty="0">
                <a:solidFill>
                  <a:srgbClr val="000000"/>
                </a:solidFill>
              </a:endParaRPr>
            </a:p>
          </p:txBody>
        </p:sp>
        <p:sp>
          <p:nvSpPr>
            <p:cNvPr id="88" name="Line 36">
              <a:extLst>
                <a:ext uri="{FF2B5EF4-FFF2-40B4-BE49-F238E27FC236}">
                  <a16:creationId xmlns:a16="http://schemas.microsoft.com/office/drawing/2014/main" id="{ACDC93FF-28CB-171E-37AB-412256829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528"/>
              <a:ext cx="181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89" name="Line 44">
              <a:extLst>
                <a:ext uri="{FF2B5EF4-FFF2-40B4-BE49-F238E27FC236}">
                  <a16:creationId xmlns:a16="http://schemas.microsoft.com/office/drawing/2014/main" id="{10A93D79-7AA0-991C-A4D5-74287AC7D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809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90" name="Line 46">
              <a:extLst>
                <a:ext uri="{FF2B5EF4-FFF2-40B4-BE49-F238E27FC236}">
                  <a16:creationId xmlns:a16="http://schemas.microsoft.com/office/drawing/2014/main" id="{2C63E431-D904-8817-6FF6-927E8847D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518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91" name="Line 47">
              <a:extLst>
                <a:ext uri="{FF2B5EF4-FFF2-40B4-BE49-F238E27FC236}">
                  <a16:creationId xmlns:a16="http://schemas.microsoft.com/office/drawing/2014/main" id="{797A532E-9E9B-1F39-183C-D8D13BDCF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680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92" name="Text Box 48">
              <a:extLst>
                <a:ext uri="{FF2B5EF4-FFF2-40B4-BE49-F238E27FC236}">
                  <a16:creationId xmlns:a16="http://schemas.microsoft.com/office/drawing/2014/main" id="{40AC9D57-D180-98D2-7954-362270DD6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" y="384"/>
              <a:ext cx="1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dirty="0" err="1">
                  <a:solidFill>
                    <a:srgbClr val="000000"/>
                  </a:solidFill>
                </a:rPr>
                <a:t>Glenodiniopsidaceae</a:t>
              </a:r>
              <a:endParaRPr lang="de-DE" altLang="en-DE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Line 68">
            <a:extLst>
              <a:ext uri="{FF2B5EF4-FFF2-40B4-BE49-F238E27FC236}">
                <a16:creationId xmlns:a16="http://schemas.microsoft.com/office/drawing/2014/main" id="{14290F5A-E75E-D4AC-5129-AA36DD22F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084" y="3109913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24" name="Text Box 62">
            <a:extLst>
              <a:ext uri="{FF2B5EF4-FFF2-40B4-BE49-F238E27FC236}">
                <a16:creationId xmlns:a16="http://schemas.microsoft.com/office/drawing/2014/main" id="{584037EC-925D-BDB7-BDB6-AC063CEF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2" y="2505076"/>
            <a:ext cx="2117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Prorocentrales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25" name="Line 77">
            <a:extLst>
              <a:ext uri="{FF2B5EF4-FFF2-40B4-BE49-F238E27FC236}">
                <a16:creationId xmlns:a16="http://schemas.microsoft.com/office/drawing/2014/main" id="{6255F385-5926-C61C-EFF4-A8BF254A1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2" y="2720976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26" name="Line 78">
            <a:extLst>
              <a:ext uri="{FF2B5EF4-FFF2-40B4-BE49-F238E27FC236}">
                <a16:creationId xmlns:a16="http://schemas.microsoft.com/office/drawing/2014/main" id="{5E822A74-E523-7ABC-F189-ED581DF08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2" y="2720976"/>
            <a:ext cx="0" cy="777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27" name="Text Box 64">
            <a:extLst>
              <a:ext uri="{FF2B5EF4-FFF2-40B4-BE49-F238E27FC236}">
                <a16:creationId xmlns:a16="http://schemas.microsoft.com/office/drawing/2014/main" id="{19688BD5-A7F9-3BF9-576C-B97E7B08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6" y="3690359"/>
            <a:ext cx="19280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Dinophysaceae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28" name="Text Box 65">
            <a:extLst>
              <a:ext uri="{FF2B5EF4-FFF2-40B4-BE49-F238E27FC236}">
                <a16:creationId xmlns:a16="http://schemas.microsoft.com/office/drawing/2014/main" id="{10DA3F10-06C4-6E4F-422A-8C7BC4D7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2" y="3262314"/>
            <a:ext cx="1944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Dinophysiales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29" name="Line 72">
            <a:extLst>
              <a:ext uri="{FF2B5EF4-FFF2-40B4-BE49-F238E27FC236}">
                <a16:creationId xmlns:a16="http://schemas.microsoft.com/office/drawing/2014/main" id="{9774E95A-A6EB-4526-8F82-04D0A6340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2" y="3478214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D16915-4358-4B71-A1B3-13BC09EA5A30}"/>
              </a:ext>
            </a:extLst>
          </p:cNvPr>
          <p:cNvGrpSpPr/>
          <p:nvPr/>
        </p:nvGrpSpPr>
        <p:grpSpPr>
          <a:xfrm>
            <a:off x="5285686" y="1366206"/>
            <a:ext cx="448575" cy="792163"/>
            <a:chOff x="5490263" y="3189289"/>
            <a:chExt cx="448575" cy="792163"/>
          </a:xfrm>
        </p:grpSpPr>
        <p:sp>
          <p:nvSpPr>
            <p:cNvPr id="80" name="Line 73">
              <a:extLst>
                <a:ext uri="{FF2B5EF4-FFF2-40B4-BE49-F238E27FC236}">
                  <a16:creationId xmlns:a16="http://schemas.microsoft.com/office/drawing/2014/main" id="{C4C4DDA4-1454-EE2C-C5BF-B9E005A0C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0263" y="3476862"/>
              <a:ext cx="159650" cy="13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81" name="Line 74">
              <a:extLst>
                <a:ext uri="{FF2B5EF4-FFF2-40B4-BE49-F238E27FC236}">
                  <a16:creationId xmlns:a16="http://schemas.microsoft.com/office/drawing/2014/main" id="{A68D6D16-4F11-5609-BE71-21090298A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189289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82" name="Line 75">
              <a:extLst>
                <a:ext uri="{FF2B5EF4-FFF2-40B4-BE49-F238E27FC236}">
                  <a16:creationId xmlns:a16="http://schemas.microsoft.com/office/drawing/2014/main" id="{409525D5-B620-C654-F98A-CE63590BE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981452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83" name="Line 76">
              <a:extLst>
                <a:ext uri="{FF2B5EF4-FFF2-40B4-BE49-F238E27FC236}">
                  <a16:creationId xmlns:a16="http://schemas.microsoft.com/office/drawing/2014/main" id="{6C3494FE-18E9-2928-6501-20AD39EAF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622677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3F4EC1D4-662C-F0A7-62CE-A5FFF930E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189289"/>
              <a:ext cx="0" cy="7921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</p:grpSp>
      <p:grpSp>
        <p:nvGrpSpPr>
          <p:cNvPr id="31" name="Group 107">
            <a:extLst>
              <a:ext uri="{FF2B5EF4-FFF2-40B4-BE49-F238E27FC236}">
                <a16:creationId xmlns:a16="http://schemas.microsoft.com/office/drawing/2014/main" id="{609CBFBF-AC33-0E15-EBCA-42CB11E6CDAC}"/>
              </a:ext>
            </a:extLst>
          </p:cNvPr>
          <p:cNvGrpSpPr>
            <a:grpSpLocks/>
          </p:cNvGrpSpPr>
          <p:nvPr/>
        </p:nvGrpSpPr>
        <p:grpSpPr bwMode="auto">
          <a:xfrm>
            <a:off x="2836863" y="5373688"/>
            <a:ext cx="5992813" cy="1158875"/>
            <a:chOff x="1787" y="3385"/>
            <a:chExt cx="3775" cy="730"/>
          </a:xfrm>
        </p:grpSpPr>
        <p:sp>
          <p:nvSpPr>
            <p:cNvPr id="70" name="Line 85">
              <a:extLst>
                <a:ext uri="{FF2B5EF4-FFF2-40B4-BE49-F238E27FC236}">
                  <a16:creationId xmlns:a16="http://schemas.microsoft.com/office/drawing/2014/main" id="{272C8AB4-F2ED-0065-A4DB-2086404B2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385"/>
              <a:ext cx="0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71" name="Line 92">
              <a:extLst>
                <a:ext uri="{FF2B5EF4-FFF2-40B4-BE49-F238E27FC236}">
                  <a16:creationId xmlns:a16="http://schemas.microsoft.com/office/drawing/2014/main" id="{4A0024AD-DA4C-E771-0DB3-8948E44DE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3736"/>
              <a:ext cx="1447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72" name="Line 93">
              <a:extLst>
                <a:ext uri="{FF2B5EF4-FFF2-40B4-BE49-F238E27FC236}">
                  <a16:creationId xmlns:a16="http://schemas.microsoft.com/office/drawing/2014/main" id="{C5647494-BD83-56AF-1D0D-8A83B600A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3" y="3566"/>
              <a:ext cx="221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73" name="Line 94">
              <a:extLst>
                <a:ext uri="{FF2B5EF4-FFF2-40B4-BE49-F238E27FC236}">
                  <a16:creationId xmlns:a16="http://schemas.microsoft.com/office/drawing/2014/main" id="{D36C755E-D6EE-0ACC-6ED2-F98536A98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3566"/>
              <a:ext cx="0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74" name="Text Box 95">
              <a:extLst>
                <a:ext uri="{FF2B5EF4-FFF2-40B4-BE49-F238E27FC236}">
                  <a16:creationId xmlns:a16="http://schemas.microsoft.com/office/drawing/2014/main" id="{ABD102C8-DCA9-B9BE-007A-EAF674FF6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1" y="3748"/>
              <a:ext cx="9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i="1" dirty="0" err="1">
                  <a:solidFill>
                    <a:srgbClr val="000000"/>
                  </a:solidFill>
                </a:rPr>
                <a:t>Gyrodinium</a:t>
              </a:r>
              <a:endParaRPr lang="de-DE" altLang="en-DE" sz="1800" i="1" dirty="0">
                <a:solidFill>
                  <a:srgbClr val="000000"/>
                </a:solidFill>
              </a:endParaRPr>
            </a:p>
          </p:txBody>
        </p:sp>
        <p:sp>
          <p:nvSpPr>
            <p:cNvPr id="75" name="Line 97">
              <a:extLst>
                <a:ext uri="{FF2B5EF4-FFF2-40B4-BE49-F238E27FC236}">
                  <a16:creationId xmlns:a16="http://schemas.microsoft.com/office/drawing/2014/main" id="{F8637A17-00D6-9F92-7836-8AB5E8240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4" y="3736"/>
              <a:ext cx="0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76" name="Line 98">
              <a:extLst>
                <a:ext uri="{FF2B5EF4-FFF2-40B4-BE49-F238E27FC236}">
                  <a16:creationId xmlns:a16="http://schemas.microsoft.com/office/drawing/2014/main" id="{AE568D66-4246-A6A1-4458-5FED604F5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3748"/>
              <a:ext cx="0" cy="1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77" name="Line 99">
              <a:extLst>
                <a:ext uri="{FF2B5EF4-FFF2-40B4-BE49-F238E27FC236}">
                  <a16:creationId xmlns:a16="http://schemas.microsoft.com/office/drawing/2014/main" id="{4E280B36-F92D-76C2-BC1D-1083F1299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0" y="3555"/>
              <a:ext cx="0" cy="1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78" name="Text Box 100">
              <a:extLst>
                <a:ext uri="{FF2B5EF4-FFF2-40B4-BE49-F238E27FC236}">
                  <a16:creationId xmlns:a16="http://schemas.microsoft.com/office/drawing/2014/main" id="{6A21F9E3-9DB3-7137-79EB-AECE15BA8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" y="3873"/>
              <a:ext cx="13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dirty="0" err="1">
                  <a:solidFill>
                    <a:srgbClr val="000000"/>
                  </a:solidFill>
                </a:rPr>
                <a:t>Gymnodiniaceae</a:t>
              </a:r>
              <a:endParaRPr lang="de-DE" altLang="en-DE" sz="1800" dirty="0">
                <a:solidFill>
                  <a:srgbClr val="000000"/>
                </a:solidFill>
              </a:endParaRPr>
            </a:p>
          </p:txBody>
        </p:sp>
        <p:sp>
          <p:nvSpPr>
            <p:cNvPr id="79" name="Text Box 101">
              <a:extLst>
                <a:ext uri="{FF2B5EF4-FFF2-40B4-BE49-F238E27FC236}">
                  <a16:creationId xmlns:a16="http://schemas.microsoft.com/office/drawing/2014/main" id="{D9CE7324-5317-EF9E-C40F-A88665545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" y="3882"/>
              <a:ext cx="11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dirty="0" err="1">
                  <a:solidFill>
                    <a:srgbClr val="000000"/>
                  </a:solidFill>
                </a:rPr>
                <a:t>Warnowiaceae</a:t>
              </a:r>
              <a:endParaRPr lang="de-DE" altLang="en-DE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 Box 31">
            <a:extLst>
              <a:ext uri="{FF2B5EF4-FFF2-40B4-BE49-F238E27FC236}">
                <a16:creationId xmlns:a16="http://schemas.microsoft.com/office/drawing/2014/main" id="{29AEDDE1-52BF-03C5-3DC4-1C25177D4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274" y="1416846"/>
            <a:ext cx="1845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Gonyaulacales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33" name="Line 59">
            <a:extLst>
              <a:ext uri="{FF2B5EF4-FFF2-40B4-BE49-F238E27FC236}">
                <a16:creationId xmlns:a16="http://schemas.microsoft.com/office/drawing/2014/main" id="{191773CE-23D5-0E57-D3D8-75E8BC44A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3374" y="1597821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34" name="Text Box 66">
            <a:extLst>
              <a:ext uri="{FF2B5EF4-FFF2-40B4-BE49-F238E27FC236}">
                <a16:creationId xmlns:a16="http://schemas.microsoft.com/office/drawing/2014/main" id="{5432D096-5804-9B90-06F5-3DCB44743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84" y="1418852"/>
            <a:ext cx="1245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i="1" dirty="0" err="1">
                <a:solidFill>
                  <a:srgbClr val="000000"/>
                </a:solidFill>
              </a:rPr>
              <a:t>Ceratium</a:t>
            </a:r>
            <a:endParaRPr lang="de-DE" altLang="en-DE" sz="1800" i="1" dirty="0">
              <a:solidFill>
                <a:srgbClr val="000000"/>
              </a:solidFill>
            </a:endParaRPr>
          </a:p>
        </p:txBody>
      </p:sp>
      <p:sp>
        <p:nvSpPr>
          <p:cNvPr id="35" name="Text Box 67">
            <a:extLst>
              <a:ext uri="{FF2B5EF4-FFF2-40B4-BE49-F238E27FC236}">
                <a16:creationId xmlns:a16="http://schemas.microsoft.com/office/drawing/2014/main" id="{E8017443-B55F-D077-4FD6-C15CE1FF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823" y="1158875"/>
            <a:ext cx="20566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Gonyaulacaceae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227591-32AD-CFBB-6FD2-59C4DC8C7F0A}"/>
              </a:ext>
            </a:extLst>
          </p:cNvPr>
          <p:cNvGrpSpPr/>
          <p:nvPr/>
        </p:nvGrpSpPr>
        <p:grpSpPr>
          <a:xfrm>
            <a:off x="5749536" y="1627187"/>
            <a:ext cx="287338" cy="360362"/>
            <a:chOff x="9918699" y="2419883"/>
            <a:chExt cx="287338" cy="360362"/>
          </a:xfrm>
        </p:grpSpPr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A42AF333-CA2B-DEB1-A83D-AA408EA98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8699" y="2419883"/>
              <a:ext cx="0" cy="3603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68" name="Line 69">
              <a:extLst>
                <a:ext uri="{FF2B5EF4-FFF2-40B4-BE49-F238E27FC236}">
                  <a16:creationId xmlns:a16="http://schemas.microsoft.com/office/drawing/2014/main" id="{836B98CE-868C-0E0A-7AE9-99515BECD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8699" y="278024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69" name="Line 70">
              <a:extLst>
                <a:ext uri="{FF2B5EF4-FFF2-40B4-BE49-F238E27FC236}">
                  <a16:creationId xmlns:a16="http://schemas.microsoft.com/office/drawing/2014/main" id="{5D3F4B92-9205-0725-BFBE-15F9118D7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8699" y="2419883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</p:grpSp>
      <p:grpSp>
        <p:nvGrpSpPr>
          <p:cNvPr id="39" name="Group 115">
            <a:extLst>
              <a:ext uri="{FF2B5EF4-FFF2-40B4-BE49-F238E27FC236}">
                <a16:creationId xmlns:a16="http://schemas.microsoft.com/office/drawing/2014/main" id="{B67E08E7-452B-7569-6C19-1AA990F8ACB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118613"/>
            <a:ext cx="8712201" cy="730251"/>
            <a:chOff x="158" y="1357"/>
            <a:chExt cx="5488" cy="460"/>
          </a:xfrm>
        </p:grpSpPr>
        <p:sp>
          <p:nvSpPr>
            <p:cNvPr id="64" name="Line 106">
              <a:extLst>
                <a:ext uri="{FF2B5EF4-FFF2-40B4-BE49-F238E27FC236}">
                  <a16:creationId xmlns:a16="http://schemas.microsoft.com/office/drawing/2014/main" id="{8C921713-088E-CD4C-286C-5FBB0F3E6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570"/>
              <a:ext cx="5488" cy="17"/>
            </a:xfrm>
            <a:prstGeom prst="line">
              <a:avLst/>
            </a:prstGeom>
            <a:noFill/>
            <a:ln w="571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5" name="Text Box 113">
              <a:extLst>
                <a:ext uri="{FF2B5EF4-FFF2-40B4-BE49-F238E27FC236}">
                  <a16:creationId xmlns:a16="http://schemas.microsoft.com/office/drawing/2014/main" id="{1F8FBE5D-D979-42B2-3A13-51BB8138D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" y="1623"/>
              <a:ext cx="1283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400" b="1" dirty="0"/>
                <a:t>nackt, </a:t>
              </a:r>
              <a:r>
                <a:rPr lang="de-DE" altLang="en-DE" sz="1400" b="1" dirty="0" err="1"/>
                <a:t>ungefeldert</a:t>
              </a:r>
              <a:endParaRPr lang="de-DE" altLang="en-DE" sz="1400" b="1" dirty="0"/>
            </a:p>
          </p:txBody>
        </p:sp>
        <p:sp>
          <p:nvSpPr>
            <p:cNvPr id="66" name="Text Box 114">
              <a:extLst>
                <a:ext uri="{FF2B5EF4-FFF2-40B4-BE49-F238E27FC236}">
                  <a16:creationId xmlns:a16="http://schemas.microsoft.com/office/drawing/2014/main" id="{013C2C59-FA11-00EA-D9FC-F4EA79767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0" y="1357"/>
              <a:ext cx="756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400" b="1" dirty="0"/>
                <a:t>gepanzert</a:t>
              </a:r>
            </a:p>
          </p:txBody>
        </p:sp>
      </p:grpSp>
      <p:pic>
        <p:nvPicPr>
          <p:cNvPr id="40" name="Picture 117">
            <a:extLst>
              <a:ext uri="{FF2B5EF4-FFF2-40B4-BE49-F238E27FC236}">
                <a16:creationId xmlns:a16="http://schemas.microsoft.com/office/drawing/2014/main" id="{0DC32664-3A58-A0CF-59A5-54523B75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34" y="1934210"/>
            <a:ext cx="1492250" cy="1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18">
            <a:extLst>
              <a:ext uri="{FF2B5EF4-FFF2-40B4-BE49-F238E27FC236}">
                <a16:creationId xmlns:a16="http://schemas.microsoft.com/office/drawing/2014/main" id="{D3FF5713-91B8-8E92-4633-141D125DF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166" y="2967214"/>
            <a:ext cx="1008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DE" altLang="en-DE" sz="1400" i="1" dirty="0">
                <a:solidFill>
                  <a:schemeClr val="bg1"/>
                </a:solidFill>
              </a:rPr>
              <a:t>Proto-</a:t>
            </a:r>
            <a:r>
              <a:rPr lang="de-DE" altLang="en-DE" sz="1400" i="1" dirty="0" err="1">
                <a:solidFill>
                  <a:schemeClr val="bg1"/>
                </a:solidFill>
              </a:rPr>
              <a:t>ceratium</a:t>
            </a:r>
            <a:endParaRPr lang="de-DE" altLang="en-DE" sz="1400" i="1" dirty="0">
              <a:solidFill>
                <a:schemeClr val="bg1"/>
              </a:solidFill>
            </a:endParaRPr>
          </a:p>
        </p:txBody>
      </p:sp>
      <p:sp>
        <p:nvSpPr>
          <p:cNvPr id="42" name="Text Box 119">
            <a:extLst>
              <a:ext uri="{FF2B5EF4-FFF2-40B4-BE49-F238E27FC236}">
                <a16:creationId xmlns:a16="http://schemas.microsoft.com/office/drawing/2014/main" id="{41FC4736-7A57-64F4-B9B8-0E7D0DED0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52" y="6602742"/>
            <a:ext cx="15770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200" dirty="0">
                <a:solidFill>
                  <a:srgbClr val="000000"/>
                </a:solidFill>
              </a:rPr>
              <a:t>Micro*</a:t>
            </a:r>
            <a:r>
              <a:rPr lang="de-DE" altLang="en-DE" sz="1200" dirty="0" err="1">
                <a:solidFill>
                  <a:srgbClr val="000000"/>
                </a:solidFill>
              </a:rPr>
              <a:t>scope</a:t>
            </a:r>
            <a:r>
              <a:rPr lang="de-DE" altLang="en-DE" sz="1200" dirty="0">
                <a:solidFill>
                  <a:srgbClr val="000000"/>
                </a:solidFill>
              </a:rPr>
              <a:t>: AWI</a:t>
            </a:r>
          </a:p>
        </p:txBody>
      </p:sp>
      <p:pic>
        <p:nvPicPr>
          <p:cNvPr id="43" name="Picture 120">
            <a:extLst>
              <a:ext uri="{FF2B5EF4-FFF2-40B4-BE49-F238E27FC236}">
                <a16:creationId xmlns:a16="http://schemas.microsoft.com/office/drawing/2014/main" id="{77A54D87-EA78-A6F5-8DFD-F6323256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26" y="5285736"/>
            <a:ext cx="1386549" cy="12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121">
            <a:extLst>
              <a:ext uri="{FF2B5EF4-FFF2-40B4-BE49-F238E27FC236}">
                <a16:creationId xmlns:a16="http://schemas.microsoft.com/office/drawing/2014/main" id="{AA026D0F-7868-0FA4-D6D5-E742E0E7A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42" y="6182896"/>
            <a:ext cx="11047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DE" sz="1400" i="1" dirty="0" err="1">
                <a:solidFill>
                  <a:srgbClr val="000000"/>
                </a:solidFill>
              </a:rPr>
              <a:t>Noctiluca</a:t>
            </a:r>
            <a:endParaRPr lang="de-DE" altLang="en-DE" sz="1400" i="1" dirty="0">
              <a:solidFill>
                <a:srgbClr val="000000"/>
              </a:solidFill>
            </a:endParaRPr>
          </a:p>
        </p:txBody>
      </p:sp>
      <p:sp>
        <p:nvSpPr>
          <p:cNvPr id="45" name="Line 69">
            <a:extLst>
              <a:ext uri="{FF2B5EF4-FFF2-40B4-BE49-F238E27FC236}">
                <a16:creationId xmlns:a16="http://schemas.microsoft.com/office/drawing/2014/main" id="{290E6FBE-AEFD-8E24-4433-3CDEC0627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26" y="1915058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46" name="Line 69">
            <a:extLst>
              <a:ext uri="{FF2B5EF4-FFF2-40B4-BE49-F238E27FC236}">
                <a16:creationId xmlns:a16="http://schemas.microsoft.com/office/drawing/2014/main" id="{4635522E-12D7-CF57-D249-0B3401704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717" y="5076529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47" name="Text Box 27">
            <a:extLst>
              <a:ext uri="{FF2B5EF4-FFF2-40B4-BE49-F238E27FC236}">
                <a16:creationId xmlns:a16="http://schemas.microsoft.com/office/drawing/2014/main" id="{76A22572-A0A7-DBAD-8E59-C4F76601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899484"/>
            <a:ext cx="1563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dirty="0" err="1">
                <a:solidFill>
                  <a:srgbClr val="000000"/>
                </a:solidFill>
              </a:rPr>
              <a:t>Noctilucales</a:t>
            </a:r>
            <a:endParaRPr lang="de-DE" altLang="en-DE" sz="1800" dirty="0">
              <a:solidFill>
                <a:srgbClr val="000000"/>
              </a:solidFill>
            </a:endParaRPr>
          </a:p>
        </p:txBody>
      </p:sp>
      <p:sp>
        <p:nvSpPr>
          <p:cNvPr id="48" name="Line 69">
            <a:extLst>
              <a:ext uri="{FF2B5EF4-FFF2-40B4-BE49-F238E27FC236}">
                <a16:creationId xmlns:a16="http://schemas.microsoft.com/office/drawing/2014/main" id="{E80E1DE0-46D0-F0B3-F614-B4F39B06E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717" y="4713287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49" name="Line 69">
            <a:extLst>
              <a:ext uri="{FF2B5EF4-FFF2-40B4-BE49-F238E27FC236}">
                <a16:creationId xmlns:a16="http://schemas.microsoft.com/office/drawing/2014/main" id="{01C0D866-F1A0-0059-670F-9C3D50B89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2" y="620714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50" name="Line 69">
            <a:extLst>
              <a:ext uri="{FF2B5EF4-FFF2-40B4-BE49-F238E27FC236}">
                <a16:creationId xmlns:a16="http://schemas.microsoft.com/office/drawing/2014/main" id="{C1B9A4CC-3F02-D2C0-EABA-316385CCF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2" y="981075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sp>
        <p:nvSpPr>
          <p:cNvPr id="51" name="Line 69">
            <a:extLst>
              <a:ext uri="{FF2B5EF4-FFF2-40B4-BE49-F238E27FC236}">
                <a16:creationId xmlns:a16="http://schemas.microsoft.com/office/drawing/2014/main" id="{4FD9224F-ACD4-892B-6ABC-5AF583D00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2" y="1298575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8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78FCF6-A1D6-F34F-C040-349D454E6EAB}"/>
              </a:ext>
            </a:extLst>
          </p:cNvPr>
          <p:cNvGrpSpPr/>
          <p:nvPr/>
        </p:nvGrpSpPr>
        <p:grpSpPr>
          <a:xfrm>
            <a:off x="5225289" y="3179878"/>
            <a:ext cx="410495" cy="792163"/>
            <a:chOff x="5528343" y="3189289"/>
            <a:chExt cx="410495" cy="792163"/>
          </a:xfrm>
        </p:grpSpPr>
        <p:sp>
          <p:nvSpPr>
            <p:cNvPr id="59" name="Line 73">
              <a:extLst>
                <a:ext uri="{FF2B5EF4-FFF2-40B4-BE49-F238E27FC236}">
                  <a16:creationId xmlns:a16="http://schemas.microsoft.com/office/drawing/2014/main" id="{EFD523D2-ECEA-D724-F46A-2A157D079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8343" y="3478214"/>
              <a:ext cx="1215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60" name="Line 74">
              <a:extLst>
                <a:ext uri="{FF2B5EF4-FFF2-40B4-BE49-F238E27FC236}">
                  <a16:creationId xmlns:a16="http://schemas.microsoft.com/office/drawing/2014/main" id="{995095D1-E165-40FF-1088-880035F71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189289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61" name="Line 75">
              <a:extLst>
                <a:ext uri="{FF2B5EF4-FFF2-40B4-BE49-F238E27FC236}">
                  <a16:creationId xmlns:a16="http://schemas.microsoft.com/office/drawing/2014/main" id="{A36947E4-0983-8D16-E959-D519A0C99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981452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62" name="Line 76">
              <a:extLst>
                <a:ext uri="{FF2B5EF4-FFF2-40B4-BE49-F238E27FC236}">
                  <a16:creationId xmlns:a16="http://schemas.microsoft.com/office/drawing/2014/main" id="{D226E318-0C5D-9242-9A7C-3D3852998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622677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63" name="Line 79">
              <a:extLst>
                <a:ext uri="{FF2B5EF4-FFF2-40B4-BE49-F238E27FC236}">
                  <a16:creationId xmlns:a16="http://schemas.microsoft.com/office/drawing/2014/main" id="{99AD3DB9-1B55-845B-E517-10AE5119C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1500" y="3189289"/>
              <a:ext cx="0" cy="7921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3E57270-38AD-6743-41B0-61D576D7C673}"/>
              </a:ext>
            </a:extLst>
          </p:cNvPr>
          <p:cNvGrpSpPr/>
          <p:nvPr/>
        </p:nvGrpSpPr>
        <p:grpSpPr>
          <a:xfrm>
            <a:off x="5743100" y="139700"/>
            <a:ext cx="287338" cy="250032"/>
            <a:chOff x="9918699" y="2530213"/>
            <a:chExt cx="287338" cy="250032"/>
          </a:xfrm>
        </p:grpSpPr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FF43F27F-EA68-141C-D02F-85E0789A4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8699" y="2530213"/>
              <a:ext cx="0" cy="250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57" name="Line 69">
              <a:extLst>
                <a:ext uri="{FF2B5EF4-FFF2-40B4-BE49-F238E27FC236}">
                  <a16:creationId xmlns:a16="http://schemas.microsoft.com/office/drawing/2014/main" id="{C78632D6-979B-4FF7-F208-F5D3AD6AC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8699" y="278024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  <p:sp>
          <p:nvSpPr>
            <p:cNvPr id="58" name="Line 70">
              <a:extLst>
                <a:ext uri="{FF2B5EF4-FFF2-40B4-BE49-F238E27FC236}">
                  <a16:creationId xmlns:a16="http://schemas.microsoft.com/office/drawing/2014/main" id="{467B3AB5-DFF7-E34E-0C97-BCA7C8A06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8699" y="2530213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 sz="1800"/>
            </a:p>
          </p:txBody>
        </p:sp>
      </p:grpSp>
      <p:sp>
        <p:nvSpPr>
          <p:cNvPr id="54" name="Text Box 66">
            <a:extLst>
              <a:ext uri="{FF2B5EF4-FFF2-40B4-BE49-F238E27FC236}">
                <a16:creationId xmlns:a16="http://schemas.microsoft.com/office/drawing/2014/main" id="{E5644EC9-D982-A322-3242-1F1019BD1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530" y="4732658"/>
            <a:ext cx="1066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i="1" dirty="0" err="1">
                <a:solidFill>
                  <a:srgbClr val="000000"/>
                </a:solidFill>
              </a:rPr>
              <a:t>Karenia</a:t>
            </a:r>
            <a:endParaRPr lang="de-DE" altLang="en-DE" sz="1800" i="1" dirty="0">
              <a:solidFill>
                <a:srgbClr val="000000"/>
              </a:solidFill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C9F45AE4-9EA7-2175-6EB6-858AD6182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987" y="4513232"/>
            <a:ext cx="1164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i="1" dirty="0" err="1">
                <a:solidFill>
                  <a:srgbClr val="000000"/>
                </a:solidFill>
              </a:rPr>
              <a:t>Oxyrrhis</a:t>
            </a:r>
            <a:endParaRPr lang="de-DE" altLang="en-DE" sz="1800" i="1" dirty="0">
              <a:solidFill>
                <a:srgbClr val="000000"/>
              </a:solidFill>
            </a:endParaRPr>
          </a:p>
        </p:txBody>
      </p:sp>
      <p:sp>
        <p:nvSpPr>
          <p:cNvPr id="97" name="Text Box 10">
            <a:extLst>
              <a:ext uri="{FF2B5EF4-FFF2-40B4-BE49-F238E27FC236}">
                <a16:creationId xmlns:a16="http://schemas.microsoft.com/office/drawing/2014/main" id="{3A7FBFA9-F2A7-5A98-B4C3-B64D4E64A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3" y="6608764"/>
            <a:ext cx="38965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200" dirty="0">
                <a:solidFill>
                  <a:srgbClr val="000000"/>
                </a:solidFill>
              </a:rPr>
              <a:t>(Systematik nach </a:t>
            </a:r>
            <a:r>
              <a:rPr lang="de-DE" altLang="en-DE" sz="1200" dirty="0" err="1">
                <a:solidFill>
                  <a:srgbClr val="000000"/>
                </a:solidFill>
              </a:rPr>
              <a:t>Adl</a:t>
            </a:r>
            <a:r>
              <a:rPr lang="de-DE" altLang="en-DE" sz="1200" dirty="0">
                <a:solidFill>
                  <a:srgbClr val="000000"/>
                </a:solidFill>
              </a:rPr>
              <a:t> et al. 2012, Gomez 2012)</a:t>
            </a:r>
          </a:p>
        </p:txBody>
      </p:sp>
      <p:sp>
        <p:nvSpPr>
          <p:cNvPr id="98" name="Text Box 2">
            <a:extLst>
              <a:ext uri="{FF2B5EF4-FFF2-40B4-BE49-F238E27FC236}">
                <a16:creationId xmlns:a16="http://schemas.microsoft.com/office/drawing/2014/main" id="{0FF3BBE0-2F20-B8A7-EC27-7EC08BE72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79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Dinoflagellaten</a:t>
            </a:r>
          </a:p>
        </p:txBody>
      </p:sp>
      <p:pic>
        <p:nvPicPr>
          <p:cNvPr id="99" name="Picture 3">
            <a:extLst>
              <a:ext uri="{FF2B5EF4-FFF2-40B4-BE49-F238E27FC236}">
                <a16:creationId xmlns:a16="http://schemas.microsoft.com/office/drawing/2014/main" id="{C3F807CF-41C5-44B1-DD51-173DD458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60350"/>
            <a:ext cx="264001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0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11FFDB77-151C-4096-9CA1-52787840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404813"/>
            <a:ext cx="57308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altLang="en-DE" sz="4400" b="1">
                <a:solidFill>
                  <a:srgbClr val="336699"/>
                </a:solidFill>
              </a:rPr>
              <a:t>Bacillariophyceen</a:t>
            </a:r>
          </a:p>
          <a:p>
            <a:pPr algn="r"/>
            <a:r>
              <a:rPr lang="de-DE" altLang="en-DE" sz="4400" b="1">
                <a:solidFill>
                  <a:srgbClr val="336699"/>
                </a:solidFill>
              </a:rPr>
              <a:t>Diatomeen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4D05B023-DBE7-C4F4-E29B-3D4CF971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0"/>
            <a:ext cx="203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Diatomeen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C0A7F5B1-893A-E3E7-D6AD-6ED0BD4B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97961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C63C8C51-2E2B-16E6-BED1-1E78381A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1450"/>
            <a:ext cx="61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600"/>
              <a:t>AWI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866CA2D9-6F1F-3021-519E-00C2E01F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36688"/>
            <a:ext cx="3529012" cy="4456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DE" sz="2200" dirty="0"/>
              <a:t>formenreich</a:t>
            </a:r>
          </a:p>
          <a:p>
            <a:r>
              <a:rPr lang="de-DE" altLang="en-DE" sz="2200" dirty="0">
                <a:sym typeface="Wingdings" pitchFamily="2" charset="2"/>
              </a:rPr>
              <a:t> </a:t>
            </a:r>
            <a:r>
              <a:rPr lang="de-DE" altLang="en-DE" sz="2200" dirty="0"/>
              <a:t>attraktiv</a:t>
            </a:r>
          </a:p>
          <a:p>
            <a:endParaRPr lang="de-DE" altLang="en-DE" sz="2200" dirty="0"/>
          </a:p>
          <a:p>
            <a:r>
              <a:rPr lang="de-DE" altLang="en-DE" sz="2200" dirty="0" err="1"/>
              <a:t>Silikatskelett</a:t>
            </a:r>
            <a:r>
              <a:rPr lang="de-DE" altLang="en-DE" sz="2200" dirty="0"/>
              <a:t>/Fossilien</a:t>
            </a:r>
          </a:p>
          <a:p>
            <a:r>
              <a:rPr lang="de-DE" altLang="en-DE" sz="2200" dirty="0">
                <a:sym typeface="Wingdings" pitchFamily="2" charset="2"/>
              </a:rPr>
              <a:t> Systematik</a:t>
            </a:r>
          </a:p>
          <a:p>
            <a:r>
              <a:rPr lang="de-DE" altLang="en-DE" sz="2200" dirty="0">
                <a:sym typeface="Wingdings" pitchFamily="2" charset="2"/>
              </a:rPr>
              <a:t> Klimarekonstruktion</a:t>
            </a:r>
            <a:endParaRPr lang="de-DE" altLang="en-DE" sz="2200" dirty="0"/>
          </a:p>
          <a:p>
            <a:endParaRPr lang="de-DE" altLang="en-DE" sz="2200" dirty="0"/>
          </a:p>
          <a:p>
            <a:r>
              <a:rPr lang="de-DE" altLang="en-DE" sz="2200" dirty="0"/>
              <a:t>hohe Biomassen in Frühjahrsblüte, bei</a:t>
            </a:r>
          </a:p>
          <a:p>
            <a:r>
              <a:rPr lang="de-DE" altLang="en-DE" sz="2200" dirty="0" err="1"/>
              <a:t>Upwelling</a:t>
            </a:r>
            <a:r>
              <a:rPr lang="de-DE" altLang="en-DE" sz="2200" dirty="0"/>
              <a:t> und als Benthos</a:t>
            </a:r>
          </a:p>
          <a:p>
            <a:r>
              <a:rPr lang="de-DE" altLang="en-DE" sz="2200" dirty="0">
                <a:sym typeface="Wingdings" pitchFamily="2" charset="2"/>
              </a:rPr>
              <a:t> Stoffkreisläufe</a:t>
            </a:r>
          </a:p>
          <a:p>
            <a:r>
              <a:rPr lang="de-DE" altLang="en-DE" sz="2200" dirty="0">
                <a:sym typeface="Wingdings" pitchFamily="2" charset="2"/>
              </a:rPr>
              <a:t> Fischfang</a:t>
            </a:r>
            <a:endParaRPr lang="de-DE" altLang="en-DE" sz="2200" dirty="0"/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B547EC43-7CD8-3B46-1525-583C90ED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5033963" cy="5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693B8045-BEC0-40A2-2BB4-15606552B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19200"/>
            <a:ext cx="27098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>
                <a:latin typeface="Arial" panose="020B0604020202020204" pitchFamily="34" charset="0"/>
              </a:rPr>
              <a:t>AA	Apikalachse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AE	Apikalebene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Ch	Chloroplast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EC	Epicingulum 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EK	Endknoten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ET	Epitheka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EV	Epivalva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HC	Hypocingulum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HT	Hypotheka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HV	Hypovalva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K	Kern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PL	Plasmabrücke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Py	Pyrenoid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R	Raphe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VE	Valvarebene</a:t>
            </a:r>
          </a:p>
          <a:p>
            <a:r>
              <a:rPr lang="de-DE" altLang="en-DE" sz="2000">
                <a:latin typeface="Arial" panose="020B0604020202020204" pitchFamily="34" charset="0"/>
              </a:rPr>
              <a:t>ZK	Zentralknoten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FD13F3F-A775-F672-D7E8-0104885E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219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600"/>
              <a:t>Van den Hoek 1993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94B89929-7310-9B33-4A82-CD0ED6F03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0"/>
            <a:ext cx="230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Morphologie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171B8AD8-0458-6245-E476-B4F332AB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22669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36365194-97D1-866A-017D-345570774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613"/>
            <a:ext cx="3767138" cy="566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Text Box 49">
            <a:extLst>
              <a:ext uri="{FF2B5EF4-FFF2-40B4-BE49-F238E27FC236}">
                <a16:creationId xmlns:a16="http://schemas.microsoft.com/office/drawing/2014/main" id="{59818D4B-F15B-CC4D-19E3-DCBE1A2D6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87388"/>
            <a:ext cx="1455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/>
              <a:t>Mutterzelle</a:t>
            </a:r>
          </a:p>
        </p:txBody>
      </p:sp>
      <p:sp>
        <p:nvSpPr>
          <p:cNvPr id="12338" name="Text Box 50">
            <a:extLst>
              <a:ext uri="{FF2B5EF4-FFF2-40B4-BE49-F238E27FC236}">
                <a16:creationId xmlns:a16="http://schemas.microsoft.com/office/drawing/2014/main" id="{31EA64E8-3471-F603-A050-5F9CCC1F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839913"/>
            <a:ext cx="2243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/>
              <a:t>Teilung (asexuell)</a:t>
            </a:r>
          </a:p>
        </p:txBody>
      </p:sp>
      <p:sp>
        <p:nvSpPr>
          <p:cNvPr id="12339" name="Text Box 51">
            <a:extLst>
              <a:ext uri="{FF2B5EF4-FFF2-40B4-BE49-F238E27FC236}">
                <a16:creationId xmlns:a16="http://schemas.microsoft.com/office/drawing/2014/main" id="{082C50F3-3D5E-53A8-8C02-8BD8FAEF9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4437063"/>
            <a:ext cx="1725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/>
              <a:t>kritische </a:t>
            </a:r>
          </a:p>
          <a:p>
            <a:r>
              <a:rPr lang="de-DE" altLang="en-DE" sz="1800"/>
              <a:t>Minimalgröße</a:t>
            </a:r>
          </a:p>
        </p:txBody>
      </p:sp>
      <p:sp>
        <p:nvSpPr>
          <p:cNvPr id="12340" name="Text Box 52">
            <a:extLst>
              <a:ext uri="{FF2B5EF4-FFF2-40B4-BE49-F238E27FC236}">
                <a16:creationId xmlns:a16="http://schemas.microsoft.com/office/drawing/2014/main" id="{D79BC2B6-5D39-E686-7AA6-6DE58B31D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847975"/>
            <a:ext cx="249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/>
              <a:t>Abnahme der Größe</a:t>
            </a:r>
          </a:p>
        </p:txBody>
      </p:sp>
      <p:sp>
        <p:nvSpPr>
          <p:cNvPr id="12341" name="Text Box 53">
            <a:extLst>
              <a:ext uri="{FF2B5EF4-FFF2-40B4-BE49-F238E27FC236}">
                <a16:creationId xmlns:a16="http://schemas.microsoft.com/office/drawing/2014/main" id="{6DA45F14-38D2-3E6F-0642-20FB5AF4F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478338"/>
            <a:ext cx="3938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/>
              <a:t>Sexuelle Reproduktion</a:t>
            </a:r>
          </a:p>
          <a:p>
            <a:r>
              <a:rPr lang="de-DE" altLang="en-DE" sz="2000"/>
              <a:t>und Bildung von Auxosporen </a:t>
            </a:r>
          </a:p>
        </p:txBody>
      </p:sp>
      <p:sp>
        <p:nvSpPr>
          <p:cNvPr id="12343" name="Text Box 55">
            <a:extLst>
              <a:ext uri="{FF2B5EF4-FFF2-40B4-BE49-F238E27FC236}">
                <a16:creationId xmlns:a16="http://schemas.microsoft.com/office/drawing/2014/main" id="{CB1C1B93-5E0D-7339-33F7-A287C02C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8438"/>
            <a:ext cx="3103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400" dirty="0" err="1"/>
              <a:t>Lalli</a:t>
            </a:r>
            <a:r>
              <a:rPr lang="de-DE" altLang="en-DE" sz="1400" dirty="0"/>
              <a:t> &amp; Parsons (1993), DG Mann</a:t>
            </a:r>
          </a:p>
        </p:txBody>
      </p:sp>
      <p:grpSp>
        <p:nvGrpSpPr>
          <p:cNvPr id="12347" name="Group 59">
            <a:extLst>
              <a:ext uri="{FF2B5EF4-FFF2-40B4-BE49-F238E27FC236}">
                <a16:creationId xmlns:a16="http://schemas.microsoft.com/office/drawing/2014/main" id="{22AA57EF-EC3F-578A-A01C-22B15556125B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76250"/>
            <a:ext cx="5616575" cy="4533900"/>
            <a:chOff x="1156" y="1480"/>
            <a:chExt cx="2334" cy="2175"/>
          </a:xfrm>
        </p:grpSpPr>
        <p:sp>
          <p:nvSpPr>
            <p:cNvPr id="12291" name="Line 3">
              <a:extLst>
                <a:ext uri="{FF2B5EF4-FFF2-40B4-BE49-F238E27FC236}">
                  <a16:creationId xmlns:a16="http://schemas.microsoft.com/office/drawing/2014/main" id="{1EC2D2F7-7353-9A55-7C2A-2DD6D3FD8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1480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2" name="Line 4">
              <a:extLst>
                <a:ext uri="{FF2B5EF4-FFF2-40B4-BE49-F238E27FC236}">
                  <a16:creationId xmlns:a16="http://schemas.microsoft.com/office/drawing/2014/main" id="{70C8C850-5C25-72CB-21E0-BF0AB30CB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1480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3" name="Line 5">
              <a:extLst>
                <a:ext uri="{FF2B5EF4-FFF2-40B4-BE49-F238E27FC236}">
                  <a16:creationId xmlns:a16="http://schemas.microsoft.com/office/drawing/2014/main" id="{2E728690-1198-86A3-248F-4B9AA433D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" y="179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4" name="Line 6">
              <a:extLst>
                <a:ext uri="{FF2B5EF4-FFF2-40B4-BE49-F238E27FC236}">
                  <a16:creationId xmlns:a16="http://schemas.microsoft.com/office/drawing/2014/main" id="{D9D62D83-4212-F9BE-A937-956ABAC66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" y="1525"/>
              <a:ext cx="1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5" name="Line 7">
              <a:extLst>
                <a:ext uri="{FF2B5EF4-FFF2-40B4-BE49-F238E27FC236}">
                  <a16:creationId xmlns:a16="http://schemas.microsoft.com/office/drawing/2014/main" id="{3B8FE1FA-4A5C-2256-A2EB-0F0331A9A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9" y="1752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6" name="Line 8">
              <a:extLst>
                <a:ext uri="{FF2B5EF4-FFF2-40B4-BE49-F238E27FC236}">
                  <a16:creationId xmlns:a16="http://schemas.microsoft.com/office/drawing/2014/main" id="{D04FE536-7618-5CEB-D339-B5C320262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2" y="2617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7" name="Line 9">
              <a:extLst>
                <a:ext uri="{FF2B5EF4-FFF2-40B4-BE49-F238E27FC236}">
                  <a16:creationId xmlns:a16="http://schemas.microsoft.com/office/drawing/2014/main" id="{F94EE426-02DB-1379-CF3E-A95FDB513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3" y="2798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8" name="Line 10">
              <a:extLst>
                <a:ext uri="{FF2B5EF4-FFF2-40B4-BE49-F238E27FC236}">
                  <a16:creationId xmlns:a16="http://schemas.microsoft.com/office/drawing/2014/main" id="{F5B0E147-AA9A-A842-758D-DFB58469C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" y="2646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299" name="Line 11">
              <a:extLst>
                <a:ext uri="{FF2B5EF4-FFF2-40B4-BE49-F238E27FC236}">
                  <a16:creationId xmlns:a16="http://schemas.microsoft.com/office/drawing/2014/main" id="{ECEE6429-60F7-29B2-379C-671B5BA58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2782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0" name="Line 12">
              <a:extLst>
                <a:ext uri="{FF2B5EF4-FFF2-40B4-BE49-F238E27FC236}">
                  <a16:creationId xmlns:a16="http://schemas.microsoft.com/office/drawing/2014/main" id="{94989C55-1887-2771-25AB-9B05F0C1A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9" y="3240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1" name="Line 13">
              <a:extLst>
                <a:ext uri="{FF2B5EF4-FFF2-40B4-BE49-F238E27FC236}">
                  <a16:creationId xmlns:a16="http://schemas.microsoft.com/office/drawing/2014/main" id="{BA62122B-62EE-0A4C-ADBE-1986E9208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1" y="1525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2" name="Line 14">
              <a:extLst>
                <a:ext uri="{FF2B5EF4-FFF2-40B4-BE49-F238E27FC236}">
                  <a16:creationId xmlns:a16="http://schemas.microsoft.com/office/drawing/2014/main" id="{6E5A8753-9DD4-08FA-ACBD-6E46A6619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2024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3" name="Line 15">
              <a:extLst>
                <a:ext uri="{FF2B5EF4-FFF2-40B4-BE49-F238E27FC236}">
                  <a16:creationId xmlns:a16="http://schemas.microsoft.com/office/drawing/2014/main" id="{EE3D3EC0-1D80-C09F-1558-B57E827DE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2024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4" name="Line 16">
              <a:extLst>
                <a:ext uri="{FF2B5EF4-FFF2-40B4-BE49-F238E27FC236}">
                  <a16:creationId xmlns:a16="http://schemas.microsoft.com/office/drawing/2014/main" id="{9C4EDA16-199C-EA78-96CA-EC314C568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2341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5" name="Line 17">
              <a:extLst>
                <a:ext uri="{FF2B5EF4-FFF2-40B4-BE49-F238E27FC236}">
                  <a16:creationId xmlns:a16="http://schemas.microsoft.com/office/drawing/2014/main" id="{DD0FC3A0-EFE5-C861-B415-A736D5E25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1" y="2069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6" name="Line 18">
              <a:extLst>
                <a:ext uri="{FF2B5EF4-FFF2-40B4-BE49-F238E27FC236}">
                  <a16:creationId xmlns:a16="http://schemas.microsoft.com/office/drawing/2014/main" id="{51A694CA-8BBA-5478-A567-9F40CE530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2296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7" name="Line 19">
              <a:extLst>
                <a:ext uri="{FF2B5EF4-FFF2-40B4-BE49-F238E27FC236}">
                  <a16:creationId xmlns:a16="http://schemas.microsoft.com/office/drawing/2014/main" id="{4CF05EAD-D84E-ECBE-93C9-FD5CD93CF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" y="2069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08" name="Oval 20">
              <a:extLst>
                <a:ext uri="{FF2B5EF4-FFF2-40B4-BE49-F238E27FC236}">
                  <a16:creationId xmlns:a16="http://schemas.microsoft.com/office/drawing/2014/main" id="{1C6E6730-2DA2-7CCD-CFEA-301A9B88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1616"/>
              <a:ext cx="45" cy="4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09" name="Oval 21">
              <a:extLst>
                <a:ext uri="{FF2B5EF4-FFF2-40B4-BE49-F238E27FC236}">
                  <a16:creationId xmlns:a16="http://schemas.microsoft.com/office/drawing/2014/main" id="{5F754CE3-43DD-84F6-5488-F359A123F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160"/>
              <a:ext cx="45" cy="4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10" name="Oval 22">
              <a:extLst>
                <a:ext uri="{FF2B5EF4-FFF2-40B4-BE49-F238E27FC236}">
                  <a16:creationId xmlns:a16="http://schemas.microsoft.com/office/drawing/2014/main" id="{A5C6296D-B496-2139-B270-E46A22801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158"/>
              <a:ext cx="45" cy="4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11" name="Oval 23">
              <a:extLst>
                <a:ext uri="{FF2B5EF4-FFF2-40B4-BE49-F238E27FC236}">
                  <a16:creationId xmlns:a16="http://schemas.microsoft.com/office/drawing/2014/main" id="{451786F7-1FE4-3F66-EFE6-5E60564F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687"/>
              <a:ext cx="45" cy="4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12" name="Oval 24">
              <a:extLst>
                <a:ext uri="{FF2B5EF4-FFF2-40B4-BE49-F238E27FC236}">
                  <a16:creationId xmlns:a16="http://schemas.microsoft.com/office/drawing/2014/main" id="{B8B6E45B-DCE3-DC78-8007-B407F9025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2696"/>
              <a:ext cx="45" cy="4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13" name="Line 25">
              <a:extLst>
                <a:ext uri="{FF2B5EF4-FFF2-40B4-BE49-F238E27FC236}">
                  <a16:creationId xmlns:a16="http://schemas.microsoft.com/office/drawing/2014/main" id="{31503C9C-4CF9-73A4-AAF5-284ECCC6A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9" y="184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14" name="Line 26">
              <a:extLst>
                <a:ext uri="{FF2B5EF4-FFF2-40B4-BE49-F238E27FC236}">
                  <a16:creationId xmlns:a16="http://schemas.microsoft.com/office/drawing/2014/main" id="{554918CE-655E-7D35-1E85-D2FB3C64F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0" y="1842"/>
              <a:ext cx="8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15" name="Line 27">
              <a:extLst>
                <a:ext uri="{FF2B5EF4-FFF2-40B4-BE49-F238E27FC236}">
                  <a16:creationId xmlns:a16="http://schemas.microsoft.com/office/drawing/2014/main" id="{FF4E17D7-7B3C-C92B-42B6-19113BD87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5" y="2556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16" name="Line 28">
              <a:extLst>
                <a:ext uri="{FF2B5EF4-FFF2-40B4-BE49-F238E27FC236}">
                  <a16:creationId xmlns:a16="http://schemas.microsoft.com/office/drawing/2014/main" id="{B2E7A560-1A2F-087C-4584-06604DFEC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2556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17" name="Line 29">
              <a:extLst>
                <a:ext uri="{FF2B5EF4-FFF2-40B4-BE49-F238E27FC236}">
                  <a16:creationId xmlns:a16="http://schemas.microsoft.com/office/drawing/2014/main" id="{1DD995C0-B6C4-6EE1-55C3-75B9D8EC9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2873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18" name="Line 30">
              <a:extLst>
                <a:ext uri="{FF2B5EF4-FFF2-40B4-BE49-F238E27FC236}">
                  <a16:creationId xmlns:a16="http://schemas.microsoft.com/office/drawing/2014/main" id="{011232AF-3B38-5D88-80DE-4821622CE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2596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19" name="Line 31">
              <a:extLst>
                <a:ext uri="{FF2B5EF4-FFF2-40B4-BE49-F238E27FC236}">
                  <a16:creationId xmlns:a16="http://schemas.microsoft.com/office/drawing/2014/main" id="{22DA57F3-0726-4F5C-D2F5-DC7DC68FD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1" y="2601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0" name="Line 32">
              <a:extLst>
                <a:ext uri="{FF2B5EF4-FFF2-40B4-BE49-F238E27FC236}">
                  <a16:creationId xmlns:a16="http://schemas.microsoft.com/office/drawing/2014/main" id="{F17B023B-E899-5FAC-2C99-F484A842C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" y="2840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1" name="Line 33">
              <a:extLst>
                <a:ext uri="{FF2B5EF4-FFF2-40B4-BE49-F238E27FC236}">
                  <a16:creationId xmlns:a16="http://schemas.microsoft.com/office/drawing/2014/main" id="{B1F46D58-3832-3D24-EBD9-1AFB0E8B8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614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2" name="Line 34">
              <a:extLst>
                <a:ext uri="{FF2B5EF4-FFF2-40B4-BE49-F238E27FC236}">
                  <a16:creationId xmlns:a16="http://schemas.microsoft.com/office/drawing/2014/main" id="{D90639AF-121A-AD2E-0E1F-BEBA26AD3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" y="2650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3" name="Line 35">
              <a:extLst>
                <a:ext uri="{FF2B5EF4-FFF2-40B4-BE49-F238E27FC236}">
                  <a16:creationId xmlns:a16="http://schemas.microsoft.com/office/drawing/2014/main" id="{9C42285D-FD02-77A0-A3D4-8D3D8A1D8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8" y="238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4" name="Line 36">
              <a:extLst>
                <a:ext uri="{FF2B5EF4-FFF2-40B4-BE49-F238E27FC236}">
                  <a16:creationId xmlns:a16="http://schemas.microsoft.com/office/drawing/2014/main" id="{E73C0865-0B59-1984-7B88-94AEA6793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2396"/>
              <a:ext cx="8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5" name="Line 37">
              <a:extLst>
                <a:ext uri="{FF2B5EF4-FFF2-40B4-BE49-F238E27FC236}">
                  <a16:creationId xmlns:a16="http://schemas.microsoft.com/office/drawing/2014/main" id="{4BAE0958-EAB3-D47B-12AF-21E19751D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3" y="3176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6" name="Line 38">
              <a:extLst>
                <a:ext uri="{FF2B5EF4-FFF2-40B4-BE49-F238E27FC236}">
                  <a16:creationId xmlns:a16="http://schemas.microsoft.com/office/drawing/2014/main" id="{097B8723-FB6B-45F8-C3F0-F00B3C0D0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" y="3135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7" name="Line 39">
              <a:extLst>
                <a:ext uri="{FF2B5EF4-FFF2-40B4-BE49-F238E27FC236}">
                  <a16:creationId xmlns:a16="http://schemas.microsoft.com/office/drawing/2014/main" id="{2249F33D-3168-FD05-6C33-0D18FFE26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3280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8" name="Line 40">
              <a:extLst>
                <a:ext uri="{FF2B5EF4-FFF2-40B4-BE49-F238E27FC236}">
                  <a16:creationId xmlns:a16="http://schemas.microsoft.com/office/drawing/2014/main" id="{A3114E4A-DA9E-EFE6-74C3-79A7368D5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" y="3139"/>
              <a:ext cx="0" cy="1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29" name="Line 41">
              <a:extLst>
                <a:ext uri="{FF2B5EF4-FFF2-40B4-BE49-F238E27FC236}">
                  <a16:creationId xmlns:a16="http://schemas.microsoft.com/office/drawing/2014/main" id="{E6A432A5-CCEC-1667-52D7-BCADD1C22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3185"/>
              <a:ext cx="0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30" name="Oval 42">
              <a:extLst>
                <a:ext uri="{FF2B5EF4-FFF2-40B4-BE49-F238E27FC236}">
                  <a16:creationId xmlns:a16="http://schemas.microsoft.com/office/drawing/2014/main" id="{0EAD843D-8261-C7C3-EA08-D8F3BE196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18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31" name="Line 43">
              <a:extLst>
                <a:ext uri="{FF2B5EF4-FFF2-40B4-BE49-F238E27FC236}">
                  <a16:creationId xmlns:a16="http://schemas.microsoft.com/office/drawing/2014/main" id="{5A7ECB07-280C-8918-7A77-AB2AA3DF8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8" y="3655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32" name="Line 44">
              <a:extLst>
                <a:ext uri="{FF2B5EF4-FFF2-40B4-BE49-F238E27FC236}">
                  <a16:creationId xmlns:a16="http://schemas.microsoft.com/office/drawing/2014/main" id="{F2B5F5A3-3901-CA17-6DBD-613827614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" y="3591"/>
              <a:ext cx="1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33" name="Line 45">
              <a:extLst>
                <a:ext uri="{FF2B5EF4-FFF2-40B4-BE49-F238E27FC236}">
                  <a16:creationId xmlns:a16="http://schemas.microsoft.com/office/drawing/2014/main" id="{DFA42C29-FB67-BA55-FCD0-F9EBD8FE5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4" y="3600"/>
              <a:ext cx="0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34" name="Oval 46">
              <a:extLst>
                <a:ext uri="{FF2B5EF4-FFF2-40B4-BE49-F238E27FC236}">
                  <a16:creationId xmlns:a16="http://schemas.microsoft.com/office/drawing/2014/main" id="{C930F7DB-E70F-BEA8-8669-97BD7E6CE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" y="3600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2335" name="Line 47">
              <a:extLst>
                <a:ext uri="{FF2B5EF4-FFF2-40B4-BE49-F238E27FC236}">
                  <a16:creationId xmlns:a16="http://schemas.microsoft.com/office/drawing/2014/main" id="{D33AA925-2D3C-B065-2285-62FAA68D5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4" y="2922"/>
              <a:ext cx="8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36" name="Line 48">
              <a:extLst>
                <a:ext uri="{FF2B5EF4-FFF2-40B4-BE49-F238E27FC236}">
                  <a16:creationId xmlns:a16="http://schemas.microsoft.com/office/drawing/2014/main" id="{D42F587E-E78D-04F9-1D0F-8A6CABF94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0" y="3374"/>
              <a:ext cx="8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42" name="Line 54">
              <a:extLst>
                <a:ext uri="{FF2B5EF4-FFF2-40B4-BE49-F238E27FC236}">
                  <a16:creationId xmlns:a16="http://schemas.microsoft.com/office/drawing/2014/main" id="{0C703237-3EEB-B796-0855-CFD7F1B17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2" y="3611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12344" name="Line 56">
              <a:extLst>
                <a:ext uri="{FF2B5EF4-FFF2-40B4-BE49-F238E27FC236}">
                  <a16:creationId xmlns:a16="http://schemas.microsoft.com/office/drawing/2014/main" id="{6FBEA686-1A98-82B1-EE08-6792F2DCD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1661"/>
              <a:ext cx="908" cy="1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2345" name="Text Box 57">
            <a:extLst>
              <a:ext uri="{FF2B5EF4-FFF2-40B4-BE49-F238E27FC236}">
                <a16:creationId xmlns:a16="http://schemas.microsoft.com/office/drawing/2014/main" id="{F38F2872-3BB7-AE25-AA74-F9D80A7B7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0"/>
            <a:ext cx="2484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Lebenszyklus</a:t>
            </a:r>
          </a:p>
        </p:txBody>
      </p:sp>
      <p:pic>
        <p:nvPicPr>
          <p:cNvPr id="12346" name="Picture 58">
            <a:extLst>
              <a:ext uri="{FF2B5EF4-FFF2-40B4-BE49-F238E27FC236}">
                <a16:creationId xmlns:a16="http://schemas.microsoft.com/office/drawing/2014/main" id="{F7888748-84EB-2528-AED7-4015A635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41141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48" name="Text Box 60">
            <a:extLst>
              <a:ext uri="{FF2B5EF4-FFF2-40B4-BE49-F238E27FC236}">
                <a16:creationId xmlns:a16="http://schemas.microsoft.com/office/drawing/2014/main" id="{818CDDF7-07F3-4AC1-74D6-BF280AE41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734050"/>
            <a:ext cx="5032375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/>
              <a:t>breites Größenspektrum</a:t>
            </a:r>
          </a:p>
          <a:p>
            <a:r>
              <a:rPr lang="de-DE" altLang="en-DE"/>
              <a:t>plastische Schalenmorphologie </a:t>
            </a:r>
          </a:p>
        </p:txBody>
      </p:sp>
      <p:pic>
        <p:nvPicPr>
          <p:cNvPr id="12349" name="Picture 61">
            <a:extLst>
              <a:ext uri="{FF2B5EF4-FFF2-40B4-BE49-F238E27FC236}">
                <a16:creationId xmlns:a16="http://schemas.microsoft.com/office/drawing/2014/main" id="{13C7F4ED-A422-3B66-979F-CB60B1AC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36613"/>
            <a:ext cx="879475" cy="4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5CE7E2E7-BAA2-5CBF-6BBD-CFF857AC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81175"/>
            <a:ext cx="31035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DE" b="1" dirty="0" err="1"/>
              <a:t>Centrales</a:t>
            </a:r>
            <a:endParaRPr lang="de-DE" altLang="en-DE" b="1" dirty="0"/>
          </a:p>
          <a:p>
            <a:pPr>
              <a:buFontTx/>
              <a:buChar char="•"/>
            </a:pPr>
            <a:r>
              <a:rPr lang="de-DE" altLang="en-DE" dirty="0"/>
              <a:t>120 Millionen Jahre</a:t>
            </a:r>
          </a:p>
          <a:p>
            <a:pPr>
              <a:buFontTx/>
              <a:buChar char="•"/>
            </a:pPr>
            <a:r>
              <a:rPr lang="de-DE" altLang="en-DE" dirty="0"/>
              <a:t>radiärsymmetrisch</a:t>
            </a:r>
          </a:p>
          <a:p>
            <a:pPr>
              <a:buFontTx/>
              <a:buChar char="•"/>
            </a:pPr>
            <a:r>
              <a:rPr lang="de-DE" altLang="en-DE" dirty="0"/>
              <a:t>keine Raphe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103973E3-F56C-233E-245A-28A0C310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10000"/>
            <a:ext cx="38163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DE" b="1" dirty="0" err="1"/>
              <a:t>Pennales</a:t>
            </a:r>
            <a:endParaRPr lang="de-DE" altLang="en-DE" b="1" dirty="0"/>
          </a:p>
          <a:p>
            <a:pPr>
              <a:buFontTx/>
              <a:buChar char="•"/>
            </a:pPr>
            <a:r>
              <a:rPr lang="de-DE" altLang="en-DE" dirty="0"/>
              <a:t>70 Millionen Jahre</a:t>
            </a:r>
          </a:p>
          <a:p>
            <a:pPr>
              <a:buFontTx/>
              <a:buChar char="•"/>
            </a:pPr>
            <a:r>
              <a:rPr lang="de-DE" altLang="en-DE" dirty="0"/>
              <a:t>langgestreckt, bilateral-symmetrisch</a:t>
            </a:r>
          </a:p>
          <a:p>
            <a:pPr>
              <a:buFontTx/>
              <a:buChar char="•"/>
            </a:pPr>
            <a:r>
              <a:rPr lang="de-DE" altLang="en-DE" dirty="0"/>
              <a:t>mit oder ohne Raphe</a:t>
            </a:r>
          </a:p>
          <a:p>
            <a:pPr marL="0" indent="0"/>
            <a:r>
              <a:rPr lang="de-DE" altLang="en-DE" dirty="0"/>
              <a:t>   =&gt; sessil oder kriechend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DF7A7DC9-78F7-35EC-6D65-333CE23FB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0"/>
            <a:ext cx="2776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 err="1"/>
              <a:t>Bacillariophyta</a:t>
            </a:r>
            <a:endParaRPr lang="de-DE" altLang="en-DE" b="1" dirty="0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444D822B-CA96-FE35-16CF-A3ECC0B7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34426"/>
            <a:ext cx="32035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Line 10">
            <a:extLst>
              <a:ext uri="{FF2B5EF4-FFF2-40B4-BE49-F238E27FC236}">
                <a16:creationId xmlns:a16="http://schemas.microsoft.com/office/drawing/2014/main" id="{783BF33A-561D-BBDC-8242-88C021E99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2276475"/>
            <a:ext cx="0" cy="2808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pic>
        <p:nvPicPr>
          <p:cNvPr id="24587" name="Picture 11">
            <a:extLst>
              <a:ext uri="{FF2B5EF4-FFF2-40B4-BE49-F238E27FC236}">
                <a16:creationId xmlns:a16="http://schemas.microsoft.com/office/drawing/2014/main" id="{77834A49-0DFA-BEDB-571D-BC18F74F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822700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>
            <a:extLst>
              <a:ext uri="{FF2B5EF4-FFF2-40B4-BE49-F238E27FC236}">
                <a16:creationId xmlns:a16="http://schemas.microsoft.com/office/drawing/2014/main" id="{BAA0D1E8-574E-A33E-4E69-9A1DF1993C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51175" y="3436938"/>
            <a:ext cx="292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/>
              <a:t>Übergangsformen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42091979-49E5-0162-EDB5-AFBE0EB6A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5" y="361852"/>
            <a:ext cx="459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DE" i="1" dirty="0">
                <a:solidFill>
                  <a:srgbClr val="CC0066"/>
                </a:solidFill>
              </a:rPr>
              <a:t>Stamm im Reich </a:t>
            </a:r>
            <a:r>
              <a:rPr lang="de-DE" altLang="en-DE" i="1" dirty="0" err="1">
                <a:solidFill>
                  <a:srgbClr val="CC0066"/>
                </a:solidFill>
              </a:rPr>
              <a:t>Chromista</a:t>
            </a:r>
            <a:r>
              <a:rPr lang="de-DE" altLang="en-DE" i="1" dirty="0">
                <a:solidFill>
                  <a:srgbClr val="CC0066"/>
                </a:solidFill>
              </a:rPr>
              <a:t> mit ehem. </a:t>
            </a:r>
            <a:r>
              <a:rPr lang="de-DE" altLang="en-DE" b="1" i="1" dirty="0">
                <a:solidFill>
                  <a:srgbClr val="CC0066"/>
                </a:solidFill>
              </a:rPr>
              <a:t>2 Ordnungen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DF95F647-BF13-203A-825D-70F0C48D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0"/>
            <a:ext cx="209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Systematik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3A876805-2FFA-95E2-CCA0-A2C5D8D9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20510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244C88B4-57FE-0567-7ABE-8D335E5F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88913"/>
            <a:ext cx="4105275" cy="831850"/>
          </a:xfrm>
          <a:prstGeom prst="rect">
            <a:avLst/>
          </a:prstGeom>
          <a:solidFill>
            <a:srgbClr val="FDFF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DE"/>
              <a:t>phylogenetisches System</a:t>
            </a:r>
          </a:p>
          <a:p>
            <a:r>
              <a:rPr lang="de-DE" altLang="en-DE"/>
              <a:t>gemeinsame Vorfahren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B6DFABBC-4BA2-B3A5-2990-A94560D3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27200"/>
            <a:ext cx="8785225" cy="1877437"/>
          </a:xfrm>
          <a:prstGeom prst="rect">
            <a:avLst/>
          </a:prstGeom>
          <a:solidFill>
            <a:srgbClr val="FDFF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42988"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42988"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42988"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42988"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42988" fontAlgn="base">
              <a:spcBef>
                <a:spcPct val="0"/>
              </a:spcBef>
              <a:spcAft>
                <a:spcPct val="0"/>
              </a:spcAft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42988" fontAlgn="base">
              <a:spcBef>
                <a:spcPct val="0"/>
              </a:spcBef>
              <a:spcAft>
                <a:spcPct val="0"/>
              </a:spcAft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42988" fontAlgn="base">
              <a:spcBef>
                <a:spcPct val="0"/>
              </a:spcBef>
              <a:spcAft>
                <a:spcPct val="0"/>
              </a:spcAft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42988" fontAlgn="base">
              <a:spcBef>
                <a:spcPct val="0"/>
              </a:spcBef>
              <a:spcAft>
                <a:spcPct val="0"/>
              </a:spcAft>
              <a:tabLst>
                <a:tab pos="3414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DE" dirty="0">
                <a:latin typeface="Verdana" panose="020B0604030504040204" pitchFamily="34" charset="0"/>
              </a:rPr>
              <a:t>Morphospezies	gleiche Form = eine Art</a:t>
            </a:r>
          </a:p>
          <a:p>
            <a:r>
              <a:rPr lang="de-DE" altLang="en-DE" sz="1000" dirty="0">
                <a:latin typeface="Verdana" panose="020B0604030504040204" pitchFamily="34" charset="0"/>
              </a:rPr>
              <a:t>	</a:t>
            </a:r>
            <a:r>
              <a:rPr lang="de-DE" altLang="en-DE" sz="1000" i="1" dirty="0">
                <a:latin typeface="Verdana" panose="020B0604030504040204" pitchFamily="34" charset="0"/>
              </a:rPr>
              <a:t> </a:t>
            </a:r>
          </a:p>
          <a:p>
            <a:r>
              <a:rPr lang="de-DE" altLang="en-DE" dirty="0">
                <a:latin typeface="Verdana" panose="020B0604030504040204" pitchFamily="34" charset="0"/>
              </a:rPr>
              <a:t>Biospezies	fruchtbare Nachkommen</a:t>
            </a:r>
          </a:p>
          <a:p>
            <a:r>
              <a:rPr lang="de-DE" altLang="en-DE" sz="1000" dirty="0">
                <a:latin typeface="Verdana" panose="020B0604030504040204" pitchFamily="34" charset="0"/>
              </a:rPr>
              <a:t> </a:t>
            </a:r>
            <a:endParaRPr lang="de-DE" altLang="en-DE" sz="1000" i="1" dirty="0">
              <a:latin typeface="Verdana" panose="020B0604030504040204" pitchFamily="34" charset="0"/>
            </a:endParaRPr>
          </a:p>
          <a:p>
            <a:r>
              <a:rPr lang="de-DE" altLang="en-DE" dirty="0">
                <a:latin typeface="Verdana" panose="020B0604030504040204" pitchFamily="34" charset="0"/>
              </a:rPr>
              <a:t>Genetisches Konzept 	gleiche </a:t>
            </a:r>
            <a:r>
              <a:rPr lang="de-DE" altLang="en-DE" dirty="0" err="1">
                <a:latin typeface="Verdana" panose="020B0604030504040204" pitchFamily="34" charset="0"/>
              </a:rPr>
              <a:t>Markersequenzen</a:t>
            </a:r>
            <a:r>
              <a:rPr lang="de-DE" altLang="en-DE" dirty="0">
                <a:latin typeface="Verdana" panose="020B0604030504040204" pitchFamily="34" charset="0"/>
              </a:rPr>
              <a:t> = 	eine Art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501B5A-1B65-8637-A793-0379892E0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44588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>
                <a:solidFill>
                  <a:srgbClr val="CC0000"/>
                </a:solidFill>
              </a:rPr>
              <a:t>Artkonzepte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D41F3EFF-619E-B116-7D5F-182B24748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08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>
                <a:solidFill>
                  <a:srgbClr val="CC0000"/>
                </a:solidFill>
              </a:rPr>
              <a:t>Ziel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A1A33A53-418B-5E76-1144-0B6E55F32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55797"/>
            <a:ext cx="7677150" cy="1196975"/>
          </a:xfrm>
          <a:prstGeom prst="rect">
            <a:avLst/>
          </a:prstGeom>
          <a:solidFill>
            <a:srgbClr val="FDFF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/>
              <a:t>Ableitung von Eigenschaften aus der Identität</a:t>
            </a:r>
          </a:p>
          <a:p>
            <a:r>
              <a:rPr lang="de-DE" altLang="en-DE"/>
              <a:t>bei Algen wenig deutliche Funktionsunterschiede</a:t>
            </a:r>
          </a:p>
          <a:p>
            <a:r>
              <a:rPr lang="de-DE" altLang="en-DE"/>
              <a:t>evtl. ökologische Unterschiede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947E0A3A-6193-0825-306E-6EB847CF6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636225"/>
            <a:ext cx="292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>
                <a:solidFill>
                  <a:srgbClr val="CC0000"/>
                </a:solidFill>
              </a:rPr>
              <a:t>Anwendung	</a:t>
            </a:r>
          </a:p>
        </p:txBody>
      </p:sp>
      <p:sp>
        <p:nvSpPr>
          <p:cNvPr id="3086" name="AutoShape 14">
            <a:extLst>
              <a:ext uri="{FF2B5EF4-FFF2-40B4-BE49-F238E27FC236}">
                <a16:creationId xmlns:a16="http://schemas.microsoft.com/office/drawing/2014/main" id="{F452B658-0B68-427E-8CF7-7ABA40EE5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356" y="5398963"/>
            <a:ext cx="647700" cy="790575"/>
          </a:xfrm>
          <a:prstGeom prst="downArrow">
            <a:avLst>
              <a:gd name="adj1" fmla="val 50000"/>
              <a:gd name="adj2" fmla="val 30515"/>
            </a:avLst>
          </a:prstGeom>
          <a:solidFill>
            <a:srgbClr val="CC0066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rgbClr val="CC0066"/>
              </a:solidFill>
            </a:endParaRP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A91A8AF7-BC0C-544F-070D-A82B87C2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6175375"/>
            <a:ext cx="640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Indikatorarten für Gewässerqualität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D609F3-2DDB-1963-81FC-5B2764D46A42}"/>
              </a:ext>
            </a:extLst>
          </p:cNvPr>
          <p:cNvGrpSpPr/>
          <p:nvPr/>
        </p:nvGrpSpPr>
        <p:grpSpPr>
          <a:xfrm>
            <a:off x="0" y="416953"/>
            <a:ext cx="8823603" cy="6389830"/>
            <a:chOff x="0" y="416953"/>
            <a:chExt cx="8823603" cy="6389830"/>
          </a:xfrm>
        </p:grpSpPr>
        <p:sp>
          <p:nvSpPr>
            <p:cNvPr id="3" name="Line 8">
              <a:extLst>
                <a:ext uri="{FF2B5EF4-FFF2-40B4-BE49-F238E27FC236}">
                  <a16:creationId xmlns:a16="http://schemas.microsoft.com/office/drawing/2014/main" id="{C9CCAF02-AADD-927B-1275-780680C76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76" y="4919881"/>
              <a:ext cx="28733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Line 9">
              <a:extLst>
                <a:ext uri="{FF2B5EF4-FFF2-40B4-BE49-F238E27FC236}">
                  <a16:creationId xmlns:a16="http://schemas.microsoft.com/office/drawing/2014/main" id="{53CFE60B-A42A-E91B-8A99-BF9C55EFC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978" y="4783022"/>
              <a:ext cx="28733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Line 16">
              <a:extLst>
                <a:ext uri="{FF2B5EF4-FFF2-40B4-BE49-F238E27FC236}">
                  <a16:creationId xmlns:a16="http://schemas.microsoft.com/office/drawing/2014/main" id="{37EE555E-0BCE-84F7-ED2B-950AA2251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833" y="4440459"/>
              <a:ext cx="11269" cy="9583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 Box 50">
              <a:extLst>
                <a:ext uri="{FF2B5EF4-FFF2-40B4-BE49-F238E27FC236}">
                  <a16:creationId xmlns:a16="http://schemas.microsoft.com/office/drawing/2014/main" id="{268EE5BB-9BA8-CCE3-985F-D4489AD37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499006"/>
              <a:ext cx="378218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nach </a:t>
              </a:r>
              <a:r>
                <a:rPr lang="de-DE" altLang="en-DE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Medlin</a:t>
              </a:r>
              <a:r>
                <a:rPr lang="de-DE" altLang="en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&amp; </a:t>
              </a:r>
              <a:r>
                <a:rPr lang="de-DE" altLang="en-DE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Kaczmarska</a:t>
              </a:r>
              <a:r>
                <a:rPr lang="de-DE" altLang="en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2004, </a:t>
              </a:r>
              <a:r>
                <a:rPr lang="de-DE" altLang="en-DE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Algaebase</a:t>
              </a:r>
              <a:r>
                <a:rPr lang="de-DE" altLang="en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2023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8BDA67-B135-C630-99B7-FFFE14FEB63C}"/>
                </a:ext>
              </a:extLst>
            </p:cNvPr>
            <p:cNvGrpSpPr/>
            <p:nvPr/>
          </p:nvGrpSpPr>
          <p:grpSpPr>
            <a:xfrm>
              <a:off x="5617683" y="5463265"/>
              <a:ext cx="1295400" cy="1295400"/>
              <a:chOff x="6627896" y="5272841"/>
              <a:chExt cx="1295400" cy="1295400"/>
            </a:xfrm>
          </p:grpSpPr>
          <p:pic>
            <p:nvPicPr>
              <p:cNvPr id="67" name="Picture 51">
                <a:extLst>
                  <a:ext uri="{FF2B5EF4-FFF2-40B4-BE49-F238E27FC236}">
                    <a16:creationId xmlns:a16="http://schemas.microsoft.com/office/drawing/2014/main" id="{FEFD7431-2581-D494-381B-BBE19D7E8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896" y="5272841"/>
                <a:ext cx="1295400" cy="1295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 Box 52">
                <a:extLst>
                  <a:ext uri="{FF2B5EF4-FFF2-40B4-BE49-F238E27FC236}">
                    <a16:creationId xmlns:a16="http://schemas.microsoft.com/office/drawing/2014/main" id="{AAC96E36-EAE0-EF6A-3E5E-0F8F9C272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6704" y="6260464"/>
                <a:ext cx="118654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DE" sz="1400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Coscinodiscus</a:t>
                </a:r>
                <a:endParaRPr lang="de-DE" altLang="en-DE" sz="1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434BC225-96C1-6976-1AAC-332E3545A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848" y="2864945"/>
              <a:ext cx="10118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Raphids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39">
              <a:extLst>
                <a:ext uri="{FF2B5EF4-FFF2-40B4-BE49-F238E27FC236}">
                  <a16:creationId xmlns:a16="http://schemas.microsoft.com/office/drawing/2014/main" id="{7EFB13EF-994A-1077-A971-744664CE0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176" y="3303805"/>
              <a:ext cx="0" cy="14176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42">
              <a:extLst>
                <a:ext uri="{FF2B5EF4-FFF2-40B4-BE49-F238E27FC236}">
                  <a16:creationId xmlns:a16="http://schemas.microsoft.com/office/drawing/2014/main" id="{8E77EEC6-9DD1-21AB-69A9-A9B9B4D88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753" y="2036194"/>
              <a:ext cx="202286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araphider</a:t>
              </a:r>
              <a:r>
                <a:rPr lang="de-DE" altLang="en-DE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Clade</a:t>
              </a:r>
              <a:r>
                <a:rPr lang="de-DE" altLang="en-DE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II</a:t>
              </a:r>
            </a:p>
          </p:txBody>
        </p:sp>
        <p:sp>
          <p:nvSpPr>
            <p:cNvPr id="11" name="Text Box 43">
              <a:extLst>
                <a:ext uri="{FF2B5EF4-FFF2-40B4-BE49-F238E27FC236}">
                  <a16:creationId xmlns:a16="http://schemas.microsoft.com/office/drawing/2014/main" id="{4437B2D9-41DF-D3F7-D6B7-CF6ACD648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6394" y="3378275"/>
              <a:ext cx="19587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araphider</a:t>
              </a:r>
              <a:r>
                <a:rPr lang="de-DE" altLang="en-DE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Clade</a:t>
              </a:r>
              <a:r>
                <a:rPr lang="de-DE" altLang="en-DE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</a:t>
              </a:r>
            </a:p>
          </p:txBody>
        </p:sp>
        <p:sp>
          <p:nvSpPr>
            <p:cNvPr id="12" name="Line 45">
              <a:extLst>
                <a:ext uri="{FF2B5EF4-FFF2-40B4-BE49-F238E27FC236}">
                  <a16:creationId xmlns:a16="http://schemas.microsoft.com/office/drawing/2014/main" id="{B7B33BC5-8910-1401-FB66-485A20CB4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8545" y="4451220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AA17C1-B279-2F5C-B5DC-B8FF4F7C95EA}"/>
                </a:ext>
              </a:extLst>
            </p:cNvPr>
            <p:cNvGrpSpPr/>
            <p:nvPr/>
          </p:nvGrpSpPr>
          <p:grpSpPr>
            <a:xfrm>
              <a:off x="6840584" y="2167296"/>
              <a:ext cx="1668554" cy="1713270"/>
              <a:chOff x="3553671" y="119227"/>
              <a:chExt cx="1668554" cy="1713270"/>
            </a:xfrm>
          </p:grpSpPr>
          <p:pic>
            <p:nvPicPr>
              <p:cNvPr id="65" name="Picture 53">
                <a:extLst>
                  <a:ext uri="{FF2B5EF4-FFF2-40B4-BE49-F238E27FC236}">
                    <a16:creationId xmlns:a16="http://schemas.microsoft.com/office/drawing/2014/main" id="{9CDAD3C6-C2E1-27F4-C3CF-2BF80B23F4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6625" y="176734"/>
                <a:ext cx="1625600" cy="1655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Text Box 54">
                <a:extLst>
                  <a:ext uri="{FF2B5EF4-FFF2-40B4-BE49-F238E27FC236}">
                    <a16:creationId xmlns:a16="http://schemas.microsoft.com/office/drawing/2014/main" id="{415B3B99-732B-3C48-4174-6C60D4F7B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3671" y="119227"/>
                <a:ext cx="1007007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DE" sz="1400" i="1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Cosmioneis</a:t>
                </a:r>
                <a:endParaRPr lang="de-DE" altLang="en-DE" sz="1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B7EF73-224E-DB7B-AD3A-BA438526493D}"/>
                </a:ext>
              </a:extLst>
            </p:cNvPr>
            <p:cNvGrpSpPr/>
            <p:nvPr/>
          </p:nvGrpSpPr>
          <p:grpSpPr>
            <a:xfrm>
              <a:off x="6074383" y="416953"/>
              <a:ext cx="1991282" cy="1656598"/>
              <a:chOff x="8466201" y="578033"/>
              <a:chExt cx="1991282" cy="1656598"/>
            </a:xfrm>
          </p:grpSpPr>
          <p:pic>
            <p:nvPicPr>
              <p:cNvPr id="63" name="Picture 55">
                <a:extLst>
                  <a:ext uri="{FF2B5EF4-FFF2-40B4-BE49-F238E27FC236}">
                    <a16:creationId xmlns:a16="http://schemas.microsoft.com/office/drawing/2014/main" id="{4E3A73A8-8F0B-CFA2-56E7-F910FF94B3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6201" y="578033"/>
                <a:ext cx="1871663" cy="1628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 Box 57">
                <a:extLst>
                  <a:ext uri="{FF2B5EF4-FFF2-40B4-BE49-F238E27FC236}">
                    <a16:creationId xmlns:a16="http://schemas.microsoft.com/office/drawing/2014/main" id="{B0F0EB35-8A14-5A7F-0FDD-2172D4DA55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0625" y="1926854"/>
                <a:ext cx="116685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DE" sz="1400" i="1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Punctastriata</a:t>
                </a:r>
                <a:endParaRPr lang="de-DE" altLang="en-DE" sz="1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C191953-C440-DF89-202B-F01305B04639}"/>
                </a:ext>
              </a:extLst>
            </p:cNvPr>
            <p:cNvGrpSpPr/>
            <p:nvPr/>
          </p:nvGrpSpPr>
          <p:grpSpPr>
            <a:xfrm>
              <a:off x="2713444" y="696647"/>
              <a:ext cx="1611786" cy="2062578"/>
              <a:chOff x="10455274" y="1630363"/>
              <a:chExt cx="1611786" cy="2062578"/>
            </a:xfrm>
          </p:grpSpPr>
          <p:pic>
            <p:nvPicPr>
              <p:cNvPr id="61" name="Picture 58">
                <a:extLst>
                  <a:ext uri="{FF2B5EF4-FFF2-40B4-BE49-F238E27FC236}">
                    <a16:creationId xmlns:a16="http://schemas.microsoft.com/office/drawing/2014/main" id="{21968C18-B17F-8465-E732-4EF14C6FF9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5274" y="1630363"/>
                <a:ext cx="1530350" cy="2014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 Box 59">
                <a:extLst>
                  <a:ext uri="{FF2B5EF4-FFF2-40B4-BE49-F238E27FC236}">
                    <a16:creationId xmlns:a16="http://schemas.microsoft.com/office/drawing/2014/main" id="{9CF72B4B-997C-78C2-EAF7-7E52B812EC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1199" y="3385164"/>
                <a:ext cx="103586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DE" sz="1400" i="1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Rhaphoneis</a:t>
                </a:r>
                <a:endParaRPr lang="de-DE" altLang="en-DE" sz="1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ED2DBC02-5924-0C2B-2083-71816014F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176" y="4721443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C6621F33-B1C1-465C-3F14-DFFFEFE9E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922" y="3644901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9C4E2-A0C3-C2CC-7067-623A300CC551}"/>
                </a:ext>
              </a:extLst>
            </p:cNvPr>
            <p:cNvGrpSpPr/>
            <p:nvPr/>
          </p:nvGrpSpPr>
          <p:grpSpPr>
            <a:xfrm>
              <a:off x="3928889" y="4062634"/>
              <a:ext cx="574676" cy="1008062"/>
              <a:chOff x="3928889" y="4062634"/>
              <a:chExt cx="574676" cy="1008062"/>
            </a:xfrm>
          </p:grpSpPr>
          <p:sp>
            <p:nvSpPr>
              <p:cNvPr id="56" name="Line 46">
                <a:extLst>
                  <a:ext uri="{FF2B5EF4-FFF2-40B4-BE49-F238E27FC236}">
                    <a16:creationId xmlns:a16="http://schemas.microsoft.com/office/drawing/2014/main" id="{63CA80ED-4831-AE3E-7B50-DBFC6CF52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8889" y="4738552"/>
                <a:ext cx="28733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Line 47">
                <a:extLst>
                  <a:ext uri="{FF2B5EF4-FFF2-40B4-BE49-F238E27FC236}">
                    <a16:creationId xmlns:a16="http://schemas.microsoft.com/office/drawing/2014/main" id="{0979452D-67CE-5D0D-E0D6-C55B0DABC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227" y="4077008"/>
                <a:ext cx="28733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Line 48">
                <a:extLst>
                  <a:ext uri="{FF2B5EF4-FFF2-40B4-BE49-F238E27FC236}">
                    <a16:creationId xmlns:a16="http://schemas.microsoft.com/office/drawing/2014/main" id="{7693FD47-9C82-9718-7797-74F1C908E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227" y="5070696"/>
                <a:ext cx="28733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Line 11">
                <a:extLst>
                  <a:ext uri="{FF2B5EF4-FFF2-40B4-BE49-F238E27FC236}">
                    <a16:creationId xmlns:a16="http://schemas.microsoft.com/office/drawing/2014/main" id="{7A0A33DB-3BA5-886E-F7D7-F2E0AF65E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227" y="4440459"/>
                <a:ext cx="28733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Line 17">
                <a:extLst>
                  <a:ext uri="{FF2B5EF4-FFF2-40B4-BE49-F238E27FC236}">
                    <a16:creationId xmlns:a16="http://schemas.microsoft.com/office/drawing/2014/main" id="{4F0E5D82-0C93-AA12-114E-82381884D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227" y="4062634"/>
                <a:ext cx="0" cy="100806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I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8D57E589-AFE4-CC22-66F3-75A7DD597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134" y="4533412"/>
              <a:ext cx="17267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Mediophyceae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DA4E686B-F23B-9C03-2807-B4A365598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3753" y="5169290"/>
              <a:ext cx="246522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Coscinodiscophyceae</a:t>
              </a:r>
              <a:r>
                <a:rPr lang="de-DE" altLang="en-DE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r>
                <a:rPr lang="de-DE" altLang="en-DE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„radial </a:t>
              </a:r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centric</a:t>
              </a:r>
              <a:r>
                <a:rPr lang="de-DE" altLang="en-DE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86DDC634-80D7-2EF6-466C-FA1F85B98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2558" y="3304768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99E39BA8-EEDB-AF97-83DC-FD0A08352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861" y="5764478"/>
              <a:ext cx="160088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Rhizosolenids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616CF133-3121-87C9-676C-9768E2228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102" y="5398840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5B86E168-9622-DECC-8A81-591BC6FFC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0377" y="3833629"/>
              <a:ext cx="187756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Chaetocerotales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 Box 41">
              <a:extLst>
                <a:ext uri="{FF2B5EF4-FFF2-40B4-BE49-F238E27FC236}">
                  <a16:creationId xmlns:a16="http://schemas.microsoft.com/office/drawing/2014/main" id="{9C8224F3-22EF-3B13-3236-EA02C2F0F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327" y="3104454"/>
              <a:ext cx="200728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Bacillariophyceae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1F7471FC-023A-99A8-15C3-8CDC3F1FD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6456" y="4244532"/>
              <a:ext cx="0" cy="431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E30A8019-909B-C280-0766-1A2CE0C72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764" y="4220978"/>
              <a:ext cx="18032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Thalassiosirales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5FAD01E8-F363-2D47-F0C8-03F5AF9D3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5883" y="4244532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3388CAF5-092A-D781-B190-5DCA506BB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5883" y="4652962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C40278A-08B8-11BA-6DE7-FED7138B8227}"/>
                </a:ext>
              </a:extLst>
            </p:cNvPr>
            <p:cNvGrpSpPr/>
            <p:nvPr/>
          </p:nvGrpSpPr>
          <p:grpSpPr>
            <a:xfrm>
              <a:off x="7087970" y="4886793"/>
              <a:ext cx="1368425" cy="1346296"/>
              <a:chOff x="9076075" y="3682924"/>
              <a:chExt cx="1368425" cy="1346296"/>
            </a:xfrm>
          </p:grpSpPr>
          <p:pic>
            <p:nvPicPr>
              <p:cNvPr id="54" name="Picture 60">
                <a:extLst>
                  <a:ext uri="{FF2B5EF4-FFF2-40B4-BE49-F238E27FC236}">
                    <a16:creationId xmlns:a16="http://schemas.microsoft.com/office/drawing/2014/main" id="{B7C0A516-B7CA-2C1C-35EF-A9E43A9036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6075" y="3682924"/>
                <a:ext cx="1368425" cy="1330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 Box 61">
                <a:extLst>
                  <a:ext uri="{FF2B5EF4-FFF2-40B4-BE49-F238E27FC236}">
                    <a16:creationId xmlns:a16="http://schemas.microsoft.com/office/drawing/2014/main" id="{E2510616-21A7-EE45-3C8E-2F5EE48E9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59053" y="4721443"/>
                <a:ext cx="96532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en-DE" sz="1400" i="1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Biddulphia</a:t>
                </a:r>
                <a:endParaRPr lang="de-DE" altLang="en-DE" sz="1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C985D29B-5262-0AFD-215B-93FA3A0A4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176" y="330380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EB7B94F8-6164-1FCC-4578-F54BADAE2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778" y="2886520"/>
              <a:ext cx="2" cy="7749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55FA85F8-25CD-54DD-0FAF-0ADBE4410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394" y="2255212"/>
              <a:ext cx="0" cy="8256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Box 27">
              <a:extLst>
                <a:ext uri="{FF2B5EF4-FFF2-40B4-BE49-F238E27FC236}">
                  <a16:creationId xmlns:a16="http://schemas.microsoft.com/office/drawing/2014/main" id="{2681B0CD-57F2-15A8-2FAB-A90E24BD8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535" y="4574384"/>
              <a:ext cx="15872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Biddulphiales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D7969903-541F-9C23-99B7-95165DBF7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5804" y="2255212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A941CDEA-25F1-55AC-3AE3-581295C5D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394" y="308084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57E73B08-63BE-BA27-2404-7E3B3DE90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896" y="2911644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 Box 90">
              <a:extLst>
                <a:ext uri="{FF2B5EF4-FFF2-40B4-BE49-F238E27FC236}">
                  <a16:creationId xmlns:a16="http://schemas.microsoft.com/office/drawing/2014/main" id="{26A4B4C0-25CF-8D85-D11F-F824BAAB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6909" y="1107421"/>
              <a:ext cx="3237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en-DE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39" name="Text Box 91">
              <a:extLst>
                <a:ext uri="{FF2B5EF4-FFF2-40B4-BE49-F238E27FC236}">
                  <a16:creationId xmlns:a16="http://schemas.microsoft.com/office/drawing/2014/main" id="{FB48E36A-B5F5-F9F4-46FE-9B52CD576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3523" y="3552441"/>
              <a:ext cx="3300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en-DE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A97840AB-A3F6-B531-196F-61CAF8E33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213" y="4440459"/>
              <a:ext cx="12239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E114F728-601C-1EA4-494B-38C27AAB5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677" y="5426074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92225749-CA1F-49F0-6F24-358E99CE0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015" y="5299703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1CD04687-335C-6BD2-410E-D09D6F821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367" y="596291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Line 11">
              <a:extLst>
                <a:ext uri="{FF2B5EF4-FFF2-40B4-BE49-F238E27FC236}">
                  <a16:creationId xmlns:a16="http://schemas.microsoft.com/office/drawing/2014/main" id="{8DA7C98C-6FA6-FB9E-A31C-A0E1AB4D9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856" y="5632197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Line 17">
              <a:extLst>
                <a:ext uri="{FF2B5EF4-FFF2-40B4-BE49-F238E27FC236}">
                  <a16:creationId xmlns:a16="http://schemas.microsoft.com/office/drawing/2014/main" id="{7112C61E-88AA-03A7-7A24-B5B85A5376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014" y="5291780"/>
              <a:ext cx="9347" cy="9436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 Box 25">
              <a:extLst>
                <a:ext uri="{FF2B5EF4-FFF2-40B4-BE49-F238E27FC236}">
                  <a16:creationId xmlns:a16="http://schemas.microsoft.com/office/drawing/2014/main" id="{EBE780F0-DF5C-F434-5A35-7268DBE5E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861" y="5409385"/>
              <a:ext cx="138005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Melosirales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09BC6CD5-32D2-B7B4-D91B-A934D5A5F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367" y="6235425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25">
              <a:extLst>
                <a:ext uri="{FF2B5EF4-FFF2-40B4-BE49-F238E27FC236}">
                  <a16:creationId xmlns:a16="http://schemas.microsoft.com/office/drawing/2014/main" id="{20D9321D-FFCC-773A-18AD-9CD9BC9A6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3489" y="5095833"/>
              <a:ext cx="180799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Coscinodiscales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 Box 24">
              <a:extLst>
                <a:ext uri="{FF2B5EF4-FFF2-40B4-BE49-F238E27FC236}">
                  <a16:creationId xmlns:a16="http://schemas.microsoft.com/office/drawing/2014/main" id="{CB70E048-9AEF-B68E-C5FC-E47ACECEB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0631" y="4014953"/>
              <a:ext cx="15369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i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Sceletonema</a:t>
              </a:r>
              <a:endParaRPr lang="de-DE" altLang="en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 Box 24">
              <a:extLst>
                <a:ext uri="{FF2B5EF4-FFF2-40B4-BE49-F238E27FC236}">
                  <a16:creationId xmlns:a16="http://schemas.microsoft.com/office/drawing/2014/main" id="{DA8AD9C7-4C79-0002-9B3E-01E6490DF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1171" y="4424421"/>
              <a:ext cx="200362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Thalassiosiraceae</a:t>
              </a:r>
              <a:endPara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 Box 90">
              <a:extLst>
                <a:ext uri="{FF2B5EF4-FFF2-40B4-BE49-F238E27FC236}">
                  <a16:creationId xmlns:a16="http://schemas.microsoft.com/office/drawing/2014/main" id="{B2307596-BEB1-605F-BE9D-681BACEAE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670" y="958095"/>
              <a:ext cx="3237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en-DE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52" name="Text Box 90">
              <a:extLst>
                <a:ext uri="{FF2B5EF4-FFF2-40B4-BE49-F238E27FC236}">
                  <a16:creationId xmlns:a16="http://schemas.microsoft.com/office/drawing/2014/main" id="{F6AA676C-07FB-6244-79B0-047739A58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0631" y="4862824"/>
              <a:ext cx="3237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en-DE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53" name="Text Box 90">
              <a:extLst>
                <a:ext uri="{FF2B5EF4-FFF2-40B4-BE49-F238E27FC236}">
                  <a16:creationId xmlns:a16="http://schemas.microsoft.com/office/drawing/2014/main" id="{13C237A7-2FFE-6B02-FB15-F279042DF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2710" y="6266222"/>
              <a:ext cx="32378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en-DE" b="1" dirty="0">
                  <a:solidFill>
                    <a:srgbClr val="CC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</a:p>
          </p:txBody>
        </p:sp>
      </p:grpSp>
      <p:sp>
        <p:nvSpPr>
          <p:cNvPr id="69" name="Text Box 4">
            <a:extLst>
              <a:ext uri="{FF2B5EF4-FFF2-40B4-BE49-F238E27FC236}">
                <a16:creationId xmlns:a16="http://schemas.microsoft.com/office/drawing/2014/main" id="{038B4FD9-78B4-7614-0E26-E7969EE3F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6" y="51217"/>
            <a:ext cx="2056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/>
              <a:t>Diatomeen</a:t>
            </a:r>
          </a:p>
        </p:txBody>
      </p:sp>
      <p:pic>
        <p:nvPicPr>
          <p:cNvPr id="70" name="Picture 5">
            <a:extLst>
              <a:ext uri="{FF2B5EF4-FFF2-40B4-BE49-F238E27FC236}">
                <a16:creationId xmlns:a16="http://schemas.microsoft.com/office/drawing/2014/main" id="{D01FD5A3-6A2C-AC85-DD60-AAC0AE41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1" y="311567"/>
            <a:ext cx="154781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9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>
            <a:extLst>
              <a:ext uri="{FF2B5EF4-FFF2-40B4-BE49-F238E27FC236}">
                <a16:creationId xmlns:a16="http://schemas.microsoft.com/office/drawing/2014/main" id="{FBF391D5-9527-F28D-B626-4BA3E2005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0"/>
            <a:ext cx="471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Sichtbarkeit der Merkmale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47CD504E-5329-450B-9E21-C468EF27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260350"/>
            <a:ext cx="46910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C1EE2A38-63C3-B786-16F2-11A5660A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2039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600"/>
              <a:t>craticula.ncl.ac.uk</a:t>
            </a: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7554623B-2EE6-C2B6-4418-FA63C67E5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124325"/>
            <a:ext cx="72009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2ECA548E-DA0B-A7E2-9F04-99FBF65D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08050"/>
            <a:ext cx="72009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Text Box 9">
            <a:extLst>
              <a:ext uri="{FF2B5EF4-FFF2-40B4-BE49-F238E27FC236}">
                <a16:creationId xmlns:a16="http://schemas.microsoft.com/office/drawing/2014/main" id="{07978FFD-CB7B-97E8-0A93-4449D63A3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16263"/>
            <a:ext cx="829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/>
              <a:t>Raphe, Apikalstreifen, Zentralknoten </a:t>
            </a:r>
            <a:r>
              <a:rPr lang="de-DE" altLang="en-DE">
                <a:sym typeface="Wingdings" pitchFamily="2" charset="2"/>
              </a:rPr>
              <a:t> Bestimmung</a:t>
            </a:r>
            <a:endParaRPr lang="de-DE" altLang="en-DE"/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5CF1C714-CB94-8617-A703-66367659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5781675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/>
              <a:t>Chloroplast, Öltropfen </a:t>
            </a:r>
            <a:r>
              <a:rPr lang="de-DE" altLang="en-DE">
                <a:sym typeface="Wingdings" pitchFamily="2" charset="2"/>
              </a:rPr>
              <a:t> Zustand</a:t>
            </a:r>
            <a:endParaRPr lang="de-DE" altLang="en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44484245-01BD-02AF-00C4-713CA6439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97450"/>
            <a:ext cx="73951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95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95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95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95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DE" sz="2000" dirty="0">
                <a:latin typeface="Verdana" panose="020B0604030504040204" pitchFamily="34" charset="0"/>
              </a:rPr>
              <a:t>Basionym		</a:t>
            </a:r>
            <a:r>
              <a:rPr lang="de-DE" altLang="en-DE" sz="2000" i="1" dirty="0" err="1">
                <a:latin typeface="Verdana" panose="020B0604030504040204" pitchFamily="34" charset="0"/>
              </a:rPr>
              <a:t>Tetrapedia</a:t>
            </a:r>
            <a:r>
              <a:rPr lang="de-DE" altLang="en-DE" sz="2000" i="1" dirty="0">
                <a:latin typeface="Verdana" panose="020B0604030504040204" pitchFamily="34" charset="0"/>
              </a:rPr>
              <a:t> </a:t>
            </a:r>
            <a:r>
              <a:rPr lang="de-DE" altLang="en-DE" sz="2000" i="1" dirty="0" err="1">
                <a:latin typeface="Verdana" panose="020B0604030504040204" pitchFamily="34" charset="0"/>
              </a:rPr>
              <a:t>setigera</a:t>
            </a:r>
            <a:r>
              <a:rPr lang="de-DE" altLang="en-DE" sz="2000" dirty="0">
                <a:latin typeface="Verdana" panose="020B0604030504040204" pitchFamily="34" charset="0"/>
              </a:rPr>
              <a:t> </a:t>
            </a:r>
            <a:r>
              <a:rPr lang="de-DE" altLang="en-DE" sz="2000" dirty="0" err="1">
                <a:latin typeface="Verdana" panose="020B0604030504040204" pitchFamily="34" charset="0"/>
              </a:rPr>
              <a:t>W.Archer</a:t>
            </a:r>
            <a:endParaRPr lang="de-DE" altLang="en-DE" sz="2000" dirty="0">
              <a:latin typeface="Verdana" panose="020B0604030504040204" pitchFamily="34" charset="0"/>
            </a:endParaRPr>
          </a:p>
          <a:p>
            <a:r>
              <a:rPr lang="de-DE" altLang="en-DE" sz="2000" dirty="0">
                <a:latin typeface="Verdana" panose="020B0604030504040204" pitchFamily="34" charset="0"/>
              </a:rPr>
              <a:t>Synonym		</a:t>
            </a:r>
            <a:r>
              <a:rPr lang="de-DE" altLang="en-DE" sz="2000" i="1" dirty="0" err="1">
                <a:latin typeface="Verdana" panose="020B0604030504040204" pitchFamily="34" charset="0"/>
              </a:rPr>
              <a:t>Treubaria</a:t>
            </a:r>
            <a:r>
              <a:rPr lang="de-DE" altLang="en-DE" sz="2000" i="1" dirty="0">
                <a:latin typeface="Verdana" panose="020B0604030504040204" pitchFamily="34" charset="0"/>
              </a:rPr>
              <a:t> </a:t>
            </a:r>
            <a:r>
              <a:rPr lang="de-DE" altLang="en-DE" sz="2000" i="1" dirty="0" err="1">
                <a:latin typeface="Verdana" panose="020B0604030504040204" pitchFamily="34" charset="0"/>
              </a:rPr>
              <a:t>triappendiculatum</a:t>
            </a:r>
            <a:r>
              <a:rPr lang="de-DE" altLang="en-DE" sz="2000" dirty="0">
                <a:latin typeface="Verdana" panose="020B0604030504040204" pitchFamily="34" charset="0"/>
              </a:rPr>
              <a:t> </a:t>
            </a:r>
            <a:r>
              <a:rPr lang="de-DE" altLang="en-DE" sz="2000" dirty="0" err="1">
                <a:latin typeface="Verdana" panose="020B0604030504040204" pitchFamily="34" charset="0"/>
              </a:rPr>
              <a:t>C.Bernard</a:t>
            </a:r>
            <a:endParaRPr lang="de-DE" altLang="en-DE" sz="2000" dirty="0">
              <a:latin typeface="Verdana" panose="020B0604030504040204" pitchFamily="34" charset="0"/>
            </a:endParaRPr>
          </a:p>
          <a:p>
            <a:r>
              <a:rPr lang="de-DE" altLang="en-DE" sz="2000" dirty="0">
                <a:latin typeface="Verdana" panose="020B0604030504040204" pitchFamily="34" charset="0"/>
              </a:rPr>
              <a:t>gültig			</a:t>
            </a:r>
            <a:r>
              <a:rPr lang="de-DE" altLang="en-DE" sz="2000" i="1" dirty="0" err="1">
                <a:latin typeface="Verdana" panose="020B0604030504040204" pitchFamily="34" charset="0"/>
              </a:rPr>
              <a:t>Treubaria</a:t>
            </a:r>
            <a:r>
              <a:rPr lang="de-DE" altLang="en-DE" sz="2000" i="1" dirty="0">
                <a:latin typeface="Verdana" panose="020B0604030504040204" pitchFamily="34" charset="0"/>
              </a:rPr>
              <a:t> </a:t>
            </a:r>
            <a:r>
              <a:rPr lang="de-DE" altLang="en-DE" sz="2000" i="1" dirty="0" err="1">
                <a:latin typeface="Verdana" panose="020B0604030504040204" pitchFamily="34" charset="0"/>
              </a:rPr>
              <a:t>setigera</a:t>
            </a:r>
            <a:r>
              <a:rPr lang="de-DE" altLang="en-DE" sz="2000" dirty="0">
                <a:latin typeface="Verdana" panose="020B0604030504040204" pitchFamily="34" charset="0"/>
              </a:rPr>
              <a:t> (</a:t>
            </a:r>
            <a:r>
              <a:rPr lang="de-DE" altLang="en-DE" sz="2000" dirty="0" err="1">
                <a:latin typeface="Verdana" panose="020B0604030504040204" pitchFamily="34" charset="0"/>
              </a:rPr>
              <a:t>W.Archer</a:t>
            </a:r>
            <a:r>
              <a:rPr lang="de-DE" altLang="en-DE" sz="2000" dirty="0">
                <a:latin typeface="Verdana" panose="020B0604030504040204" pitchFamily="34" charset="0"/>
              </a:rPr>
              <a:t>) </a:t>
            </a:r>
            <a:r>
              <a:rPr lang="de-DE" altLang="en-DE" sz="2000" dirty="0" err="1">
                <a:latin typeface="Verdana" panose="020B0604030504040204" pitchFamily="34" charset="0"/>
              </a:rPr>
              <a:t>G.M.Smith</a:t>
            </a:r>
            <a:endParaRPr lang="de-DE" altLang="en-DE" sz="2000" dirty="0">
              <a:latin typeface="Verdana" panose="020B0604030504040204" pitchFamily="34" charset="0"/>
            </a:endParaRPr>
          </a:p>
          <a:p>
            <a:endParaRPr lang="de-DE" altLang="en-DE" sz="2000" dirty="0">
              <a:latin typeface="Verdana" panose="020B0604030504040204" pitchFamily="34" charset="0"/>
            </a:endParaRPr>
          </a:p>
          <a:p>
            <a:r>
              <a:rPr lang="de-DE" altLang="en-DE" sz="2000" dirty="0">
                <a:latin typeface="Verdana" panose="020B0604030504040204" pitchFamily="34" charset="0"/>
              </a:rPr>
              <a:t>… und weitere, wie. gen. </a:t>
            </a:r>
            <a:r>
              <a:rPr lang="de-DE" altLang="en-DE" sz="2000" dirty="0" err="1">
                <a:latin typeface="Verdana" panose="020B0604030504040204" pitchFamily="34" charset="0"/>
              </a:rPr>
              <a:t>nov.</a:t>
            </a:r>
            <a:endParaRPr lang="de-DE" altLang="en-DE" sz="2000" dirty="0">
              <a:latin typeface="Verdana" panose="020B0604030504040204" pitchFamily="34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2E3EF81F-1B32-664E-E521-F7A93020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0"/>
            <a:ext cx="2414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Nomenklatur</a:t>
            </a:r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73BF33BC-4BB0-14FA-9E46-FA2BBE2B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339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8DEEE994-C21E-D671-7A61-E60F462AC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80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DE" dirty="0" err="1"/>
              <a:t>divisio</a:t>
            </a:r>
            <a:r>
              <a:rPr lang="de-DE" altLang="en-DE" dirty="0"/>
              <a:t>	Abteilung	</a:t>
            </a:r>
            <a:r>
              <a:rPr lang="de-DE" altLang="en-DE" dirty="0" err="1"/>
              <a:t>Chloro</a:t>
            </a:r>
            <a:r>
              <a:rPr lang="de-DE" altLang="en-DE" b="1" dirty="0" err="1">
                <a:solidFill>
                  <a:srgbClr val="CC0066"/>
                </a:solidFill>
              </a:rPr>
              <a:t>phyta</a:t>
            </a:r>
            <a:endParaRPr lang="de-DE" altLang="en-DE" b="1" dirty="0">
              <a:solidFill>
                <a:srgbClr val="CC0066"/>
              </a:solidFill>
            </a:endParaRPr>
          </a:p>
          <a:p>
            <a:r>
              <a:rPr lang="de-DE" altLang="en-DE" dirty="0" err="1"/>
              <a:t>classis</a:t>
            </a:r>
            <a:r>
              <a:rPr lang="de-DE" altLang="en-DE" dirty="0"/>
              <a:t>	Klasse	</a:t>
            </a:r>
            <a:r>
              <a:rPr lang="de-DE" altLang="en-DE" dirty="0" err="1"/>
              <a:t>Chloro</a:t>
            </a:r>
            <a:r>
              <a:rPr lang="de-DE" altLang="en-DE" b="1" dirty="0" err="1">
                <a:solidFill>
                  <a:srgbClr val="CC0066"/>
                </a:solidFill>
              </a:rPr>
              <a:t>phyceae</a:t>
            </a:r>
            <a:endParaRPr lang="de-DE" altLang="en-DE" b="1" dirty="0">
              <a:solidFill>
                <a:srgbClr val="CC0066"/>
              </a:solidFill>
            </a:endParaRPr>
          </a:p>
          <a:p>
            <a:r>
              <a:rPr lang="de-DE" altLang="en-DE" dirty="0" err="1"/>
              <a:t>ordo</a:t>
            </a:r>
            <a:r>
              <a:rPr lang="de-DE" altLang="en-DE" dirty="0"/>
              <a:t>		Ordnung	</a:t>
            </a:r>
            <a:r>
              <a:rPr lang="de-DE" altLang="en-DE" dirty="0" err="1"/>
              <a:t>Volvoc</a:t>
            </a:r>
            <a:r>
              <a:rPr lang="de-DE" altLang="en-DE" b="1" dirty="0" err="1">
                <a:solidFill>
                  <a:srgbClr val="CC0066"/>
                </a:solidFill>
              </a:rPr>
              <a:t>ales</a:t>
            </a:r>
            <a:endParaRPr lang="de-DE" altLang="en-DE" b="1" dirty="0">
              <a:solidFill>
                <a:srgbClr val="CC0066"/>
              </a:solidFill>
            </a:endParaRPr>
          </a:p>
          <a:p>
            <a:r>
              <a:rPr lang="de-DE" altLang="en-DE" dirty="0" err="1"/>
              <a:t>familia</a:t>
            </a:r>
            <a:r>
              <a:rPr lang="de-DE" altLang="en-DE" dirty="0"/>
              <a:t>	Familie	</a:t>
            </a:r>
            <a:r>
              <a:rPr lang="de-DE" altLang="en-DE" dirty="0" err="1"/>
              <a:t>Treubari</a:t>
            </a:r>
            <a:r>
              <a:rPr lang="de-DE" altLang="en-DE" b="1" dirty="0" err="1">
                <a:solidFill>
                  <a:srgbClr val="CC0066"/>
                </a:solidFill>
              </a:rPr>
              <a:t>aceae</a:t>
            </a:r>
            <a:endParaRPr lang="de-DE" altLang="en-DE" b="1" dirty="0">
              <a:solidFill>
                <a:srgbClr val="CC0066"/>
              </a:solidFill>
            </a:endParaRPr>
          </a:p>
          <a:p>
            <a:r>
              <a:rPr lang="de-DE" altLang="en-DE" dirty="0" err="1"/>
              <a:t>genus</a:t>
            </a:r>
            <a:r>
              <a:rPr lang="de-DE" altLang="en-DE" dirty="0"/>
              <a:t>	Gattung	</a:t>
            </a:r>
            <a:r>
              <a:rPr lang="de-DE" altLang="en-DE" i="1" dirty="0" err="1"/>
              <a:t>Treubaria</a:t>
            </a:r>
            <a:endParaRPr lang="de-DE" altLang="en-DE" i="1" dirty="0"/>
          </a:p>
          <a:p>
            <a:r>
              <a:rPr lang="de-DE" altLang="en-DE" dirty="0" err="1"/>
              <a:t>species</a:t>
            </a:r>
            <a:r>
              <a:rPr lang="de-DE" altLang="en-DE" dirty="0"/>
              <a:t>	Art		</a:t>
            </a:r>
            <a:r>
              <a:rPr lang="de-DE" altLang="en-DE" i="1" dirty="0" err="1"/>
              <a:t>Treubaria</a:t>
            </a:r>
            <a:r>
              <a:rPr lang="de-DE" altLang="en-DE" i="1" dirty="0"/>
              <a:t> </a:t>
            </a:r>
            <a:r>
              <a:rPr lang="de-DE" altLang="en-DE" i="1" dirty="0" err="1"/>
              <a:t>setigera</a:t>
            </a:r>
            <a:r>
              <a:rPr lang="de-DE" altLang="en-DE" i="1" dirty="0"/>
              <a:t> 					</a:t>
            </a:r>
          </a:p>
          <a:p>
            <a:r>
              <a:rPr lang="de-DE" altLang="en-DE" i="1" dirty="0" err="1"/>
              <a:t>clade</a:t>
            </a:r>
            <a:r>
              <a:rPr lang="de-DE" altLang="en-DE" dirty="0"/>
              <a:t>		Gruppe	molekularbiologisch </a:t>
            </a:r>
            <a:r>
              <a:rPr lang="de-DE" altLang="en-DE" dirty="0" err="1"/>
              <a:t>abge</a:t>
            </a:r>
            <a:r>
              <a:rPr lang="de-DE" altLang="en-DE" dirty="0"/>
              <a:t>-				leitet, nach Leitgattung 				benannt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>
            <a:extLst>
              <a:ext uri="{FF2B5EF4-FFF2-40B4-BE49-F238E27FC236}">
                <a16:creationId xmlns:a16="http://schemas.microsoft.com/office/drawing/2014/main" id="{C9CCAF02-AADD-927B-1275-780680C76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76" y="4919881"/>
            <a:ext cx="28733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53CFE60B-A42A-E91B-8A99-BF9C55EFC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978" y="4783022"/>
            <a:ext cx="287337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ine 16">
            <a:extLst>
              <a:ext uri="{FF2B5EF4-FFF2-40B4-BE49-F238E27FC236}">
                <a16:creationId xmlns:a16="http://schemas.microsoft.com/office/drawing/2014/main" id="{37EE555E-0BCE-84F7-ED2B-950AA2251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33" y="4440459"/>
            <a:ext cx="11269" cy="95838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0">
            <a:extLst>
              <a:ext uri="{FF2B5EF4-FFF2-40B4-BE49-F238E27FC236}">
                <a16:creationId xmlns:a16="http://schemas.microsoft.com/office/drawing/2014/main" id="{268EE5BB-9BA8-CCE3-985F-D4489AD3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9006"/>
            <a:ext cx="37821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nach </a:t>
            </a:r>
            <a:r>
              <a:rPr lang="de-DE" altLang="en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Medlin</a:t>
            </a:r>
            <a:r>
              <a:rPr lang="de-DE" alt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de-DE" altLang="en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Kaczmarska</a:t>
            </a:r>
            <a:r>
              <a:rPr lang="de-DE" alt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 2004, </a:t>
            </a:r>
            <a:r>
              <a:rPr lang="de-DE" altLang="en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Algaebase</a:t>
            </a:r>
            <a:r>
              <a:rPr lang="de-DE" altLang="en-DE" sz="1400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434BC225-96C1-6976-1AAC-332E3545A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848" y="2864945"/>
            <a:ext cx="1011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Raphids</a:t>
            </a:r>
            <a:endParaRPr lang="de-DE" altLang="en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39">
            <a:extLst>
              <a:ext uri="{FF2B5EF4-FFF2-40B4-BE49-F238E27FC236}">
                <a16:creationId xmlns:a16="http://schemas.microsoft.com/office/drawing/2014/main" id="{7EFB13EF-994A-1077-A971-744664CE0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6" y="3303805"/>
            <a:ext cx="0" cy="14176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E77EEC6-9DD1-21AB-69A9-A9B9B4D8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753" y="2036194"/>
            <a:ext cx="20228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araphider</a:t>
            </a:r>
            <a:r>
              <a: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Clade</a:t>
            </a:r>
            <a:r>
              <a: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4437B2D9-41DF-D3F7-D6B7-CF6ACD648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394" y="3378275"/>
            <a:ext cx="1958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araphider</a:t>
            </a:r>
            <a:r>
              <a: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Clade</a:t>
            </a:r>
            <a:r>
              <a: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</a:p>
        </p:txBody>
      </p:sp>
      <p:sp>
        <p:nvSpPr>
          <p:cNvPr id="12" name="Line 45">
            <a:extLst>
              <a:ext uri="{FF2B5EF4-FFF2-40B4-BE49-F238E27FC236}">
                <a16:creationId xmlns:a16="http://schemas.microsoft.com/office/drawing/2014/main" id="{B7B33BC5-8910-1401-FB66-485A20CB4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545" y="4451220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ED2DBC02-5924-0C2B-2083-71816014F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6" y="4721443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C6621F33-B1C1-465C-3F14-DFFFEFE9E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922" y="3644901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69C4E2-A0C3-C2CC-7067-623A300CC551}"/>
              </a:ext>
            </a:extLst>
          </p:cNvPr>
          <p:cNvGrpSpPr/>
          <p:nvPr/>
        </p:nvGrpSpPr>
        <p:grpSpPr>
          <a:xfrm>
            <a:off x="3928889" y="4062634"/>
            <a:ext cx="574676" cy="1008062"/>
            <a:chOff x="3928889" y="4062634"/>
            <a:chExt cx="574676" cy="1008062"/>
          </a:xfrm>
        </p:grpSpPr>
        <p:sp>
          <p:nvSpPr>
            <p:cNvPr id="56" name="Line 46">
              <a:extLst>
                <a:ext uri="{FF2B5EF4-FFF2-40B4-BE49-F238E27FC236}">
                  <a16:creationId xmlns:a16="http://schemas.microsoft.com/office/drawing/2014/main" id="{63CA80ED-4831-AE3E-7B50-DBFC6CF52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889" y="4738552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47">
              <a:extLst>
                <a:ext uri="{FF2B5EF4-FFF2-40B4-BE49-F238E27FC236}">
                  <a16:creationId xmlns:a16="http://schemas.microsoft.com/office/drawing/2014/main" id="{0979452D-67CE-5D0D-E0D6-C55B0DABC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227" y="4077008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7693FD47-9C82-9718-7797-74F1C908E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227" y="5070696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11">
              <a:extLst>
                <a:ext uri="{FF2B5EF4-FFF2-40B4-BE49-F238E27FC236}">
                  <a16:creationId xmlns:a16="http://schemas.microsoft.com/office/drawing/2014/main" id="{7A0A33DB-3BA5-886E-F7D7-F2E0AF65E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227" y="4440459"/>
              <a:ext cx="28733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Line 17">
              <a:extLst>
                <a:ext uri="{FF2B5EF4-FFF2-40B4-BE49-F238E27FC236}">
                  <a16:creationId xmlns:a16="http://schemas.microsoft.com/office/drawing/2014/main" id="{4F0E5D82-0C93-AA12-114E-82381884D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227" y="4062634"/>
              <a:ext cx="0" cy="10080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 Box 21">
            <a:extLst>
              <a:ext uri="{FF2B5EF4-FFF2-40B4-BE49-F238E27FC236}">
                <a16:creationId xmlns:a16="http://schemas.microsoft.com/office/drawing/2014/main" id="{8D57E589-AFE4-CC22-66F3-75A7DD597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4" y="4533412"/>
            <a:ext cx="17267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Mediophyceae</a:t>
            </a:r>
            <a:endParaRPr lang="de-DE" altLang="en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DA4E686B-F23B-9C03-2807-B4A365598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53" y="5169290"/>
            <a:ext cx="24652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Coscinodiscophyceae</a:t>
            </a:r>
            <a:r>
              <a: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„radial </a:t>
            </a:r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r>
              <a:rPr lang="de-DE" altLang="en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86DDC634-80D7-2EF6-466C-FA1F85B98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558" y="3304768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99E39BA8-EEDB-AF97-83DC-FD0A0835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861" y="5764478"/>
            <a:ext cx="1600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Rhizosolen</a:t>
            </a:r>
            <a:r>
              <a:rPr lang="de-DE" altLang="en-DE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lang="de-DE" altLang="en-DE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616CF133-3121-87C9-676C-9768E2228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102" y="5398840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5B86E168-9622-DECC-8A81-591BC6FFC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377" y="3833629"/>
            <a:ext cx="1907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Chaetocerotales</a:t>
            </a:r>
            <a:endParaRPr lang="de-DE" altLang="en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9C8224F3-22EF-3B13-3236-EA02C2F0F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327" y="3104454"/>
            <a:ext cx="2007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Bacillario</a:t>
            </a:r>
            <a:r>
              <a:rPr lang="de-DE" altLang="en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phyceae</a:t>
            </a:r>
            <a:endParaRPr lang="de-DE" altLang="en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1F7471FC-023A-99A8-15C3-8CDC3F1FD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6456" y="4244532"/>
            <a:ext cx="0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E30A8019-909B-C280-0766-1A2CE0C7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764" y="4220978"/>
            <a:ext cx="18032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Thalassiosirales</a:t>
            </a:r>
            <a:endParaRPr lang="de-DE" altLang="en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33">
            <a:extLst>
              <a:ext uri="{FF2B5EF4-FFF2-40B4-BE49-F238E27FC236}">
                <a16:creationId xmlns:a16="http://schemas.microsoft.com/office/drawing/2014/main" id="{5FAD01E8-F363-2D47-F0C8-03F5AF9D3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5883" y="4244532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3388CAF5-092A-D781-B190-5DCA506BB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5883" y="4652962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37">
            <a:extLst>
              <a:ext uri="{FF2B5EF4-FFF2-40B4-BE49-F238E27FC236}">
                <a16:creationId xmlns:a16="http://schemas.microsoft.com/office/drawing/2014/main" id="{C985D29B-5262-0AFD-215B-93FA3A0A4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6" y="3303805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EB7B94F8-6164-1FCC-4578-F54BADAE2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778" y="2886520"/>
            <a:ext cx="2" cy="7749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19">
            <a:extLst>
              <a:ext uri="{FF2B5EF4-FFF2-40B4-BE49-F238E27FC236}">
                <a16:creationId xmlns:a16="http://schemas.microsoft.com/office/drawing/2014/main" id="{55FA85F8-25CD-54DD-0FAF-0ADBE4410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6394" y="2255212"/>
            <a:ext cx="0" cy="82563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2681B0CD-57F2-15A8-2FAB-A90E24BD8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35" y="4574384"/>
            <a:ext cx="15872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Biddulphiales</a:t>
            </a:r>
            <a:endParaRPr lang="de-DE" altLang="en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D7969903-541F-9C23-99B7-95165DBF7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804" y="2255212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:a16="http://schemas.microsoft.com/office/drawing/2014/main" id="{A941CDEA-25F1-55AC-3AE3-581295C5D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6394" y="3080845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57E73B08-63BE-BA27-2404-7E3B3DE90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896" y="2911644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A97840AB-A3F6-B531-196F-61CAF8E3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4440459"/>
            <a:ext cx="12239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46">
            <a:extLst>
              <a:ext uri="{FF2B5EF4-FFF2-40B4-BE49-F238E27FC236}">
                <a16:creationId xmlns:a16="http://schemas.microsoft.com/office/drawing/2014/main" id="{E114F728-601C-1EA4-494B-38C27AAB5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677" y="5426074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47">
            <a:extLst>
              <a:ext uri="{FF2B5EF4-FFF2-40B4-BE49-F238E27FC236}">
                <a16:creationId xmlns:a16="http://schemas.microsoft.com/office/drawing/2014/main" id="{92225749-CA1F-49F0-6F24-358E99CE0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015" y="5299703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48">
            <a:extLst>
              <a:ext uri="{FF2B5EF4-FFF2-40B4-BE49-F238E27FC236}">
                <a16:creationId xmlns:a16="http://schemas.microsoft.com/office/drawing/2014/main" id="{1CD04687-335C-6BD2-410E-D09D6F821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367" y="5962915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11">
            <a:extLst>
              <a:ext uri="{FF2B5EF4-FFF2-40B4-BE49-F238E27FC236}">
                <a16:creationId xmlns:a16="http://schemas.microsoft.com/office/drawing/2014/main" id="{8DA7C98C-6FA6-FB9E-A31C-A0E1AB4D9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0856" y="5632197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7">
            <a:extLst>
              <a:ext uri="{FF2B5EF4-FFF2-40B4-BE49-F238E27FC236}">
                <a16:creationId xmlns:a16="http://schemas.microsoft.com/office/drawing/2014/main" id="{7112C61E-88AA-03A7-7A24-B5B85A537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014" y="5291780"/>
            <a:ext cx="9347" cy="943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EBE780F0-DF5C-F434-5A35-7268DBE5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861" y="5409385"/>
            <a:ext cx="13800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Melosirales</a:t>
            </a:r>
            <a:endParaRPr lang="de-DE" altLang="en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8">
            <a:extLst>
              <a:ext uri="{FF2B5EF4-FFF2-40B4-BE49-F238E27FC236}">
                <a16:creationId xmlns:a16="http://schemas.microsoft.com/office/drawing/2014/main" id="{09BC6CD5-32D2-B7B4-D91B-A934D5A5F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367" y="6235425"/>
            <a:ext cx="2873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20D9321D-FFCC-773A-18AD-9CD9BC9A6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489" y="5095833"/>
            <a:ext cx="1807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Coscinodisc</a:t>
            </a:r>
            <a:r>
              <a:rPr lang="de-DE" altLang="en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ales</a:t>
            </a:r>
            <a:endParaRPr lang="de-DE" altLang="en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24">
            <a:extLst>
              <a:ext uri="{FF2B5EF4-FFF2-40B4-BE49-F238E27FC236}">
                <a16:creationId xmlns:a16="http://schemas.microsoft.com/office/drawing/2014/main" id="{CB70E048-9AEF-B68E-C5FC-E47ACECE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31" y="4014953"/>
            <a:ext cx="15369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Sceletonema</a:t>
            </a:r>
            <a:endParaRPr lang="de-DE" altLang="en-DE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Box 24">
            <a:extLst>
              <a:ext uri="{FF2B5EF4-FFF2-40B4-BE49-F238E27FC236}">
                <a16:creationId xmlns:a16="http://schemas.microsoft.com/office/drawing/2014/main" id="{DA8AD9C7-4C79-0002-9B3E-01E6490D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171" y="4424421"/>
            <a:ext cx="2003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Thalassiosir</a:t>
            </a:r>
            <a:r>
              <a:rPr lang="de-DE" altLang="en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aceae</a:t>
            </a:r>
            <a:endParaRPr lang="de-DE" altLang="en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AutoShape 70">
            <a:extLst>
              <a:ext uri="{FF2B5EF4-FFF2-40B4-BE49-F238E27FC236}">
                <a16:creationId xmlns:a16="http://schemas.microsoft.com/office/drawing/2014/main" id="{A5C996FF-C7D9-3561-0C32-4540DFC312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67458" y="5724266"/>
            <a:ext cx="215999" cy="532742"/>
          </a:xfrm>
          <a:prstGeom prst="downArrow">
            <a:avLst>
              <a:gd name="adj1" fmla="val 50000"/>
              <a:gd name="adj2" fmla="val 29575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9699616-01CF-DD9E-EF55-6EF12E54EABD}"/>
              </a:ext>
            </a:extLst>
          </p:cNvPr>
          <p:cNvSpPr txBox="1"/>
          <p:nvPr/>
        </p:nvSpPr>
        <p:spPr>
          <a:xfrm>
            <a:off x="6051167" y="5831209"/>
            <a:ext cx="1880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err="1">
                <a:solidFill>
                  <a:srgbClr val="C00000"/>
                </a:solidFill>
              </a:rPr>
              <a:t>neutrale</a:t>
            </a:r>
            <a:r>
              <a:rPr lang="en-IE" sz="1600" dirty="0">
                <a:solidFill>
                  <a:srgbClr val="C00000"/>
                </a:solidFill>
              </a:rPr>
              <a:t> </a:t>
            </a:r>
            <a:r>
              <a:rPr lang="en-IE" sz="1600" dirty="0" err="1">
                <a:solidFill>
                  <a:srgbClr val="C00000"/>
                </a:solidFill>
              </a:rPr>
              <a:t>Endung</a:t>
            </a:r>
            <a:endParaRPr lang="en-IE" sz="1600" dirty="0">
              <a:solidFill>
                <a:srgbClr val="C0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A41A2A-229C-E2C6-7F39-DA01AC94DFB1}"/>
              </a:ext>
            </a:extLst>
          </p:cNvPr>
          <p:cNvSpPr txBox="1"/>
          <p:nvPr/>
        </p:nvSpPr>
        <p:spPr>
          <a:xfrm>
            <a:off x="5568807" y="5245921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err="1"/>
              <a:t>Ordnung</a:t>
            </a:r>
            <a:endParaRPr lang="en-IE" sz="16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0C0343-5343-E6B5-824E-495FB375BC86}"/>
              </a:ext>
            </a:extLst>
          </p:cNvPr>
          <p:cNvSpPr txBox="1"/>
          <p:nvPr/>
        </p:nvSpPr>
        <p:spPr>
          <a:xfrm>
            <a:off x="7391052" y="3751805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err="1"/>
              <a:t>Gattung</a:t>
            </a:r>
            <a:endParaRPr lang="en-IE" sz="1600" dirty="0"/>
          </a:p>
        </p:txBody>
      </p:sp>
      <p:sp>
        <p:nvSpPr>
          <p:cNvPr id="80" name="AutoShape 70">
            <a:extLst>
              <a:ext uri="{FF2B5EF4-FFF2-40B4-BE49-F238E27FC236}">
                <a16:creationId xmlns:a16="http://schemas.microsoft.com/office/drawing/2014/main" id="{D4F4E861-9B1A-7439-0D16-AEF83DD31BE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39882" y="1549145"/>
            <a:ext cx="215999" cy="532742"/>
          </a:xfrm>
          <a:prstGeom prst="downArrow">
            <a:avLst>
              <a:gd name="adj1" fmla="val 50000"/>
              <a:gd name="adj2" fmla="val 29575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E">
              <a:solidFill>
                <a:srgbClr val="C0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55C4708-E884-B706-0363-0118693E991D}"/>
              </a:ext>
            </a:extLst>
          </p:cNvPr>
          <p:cNvSpPr txBox="1"/>
          <p:nvPr/>
        </p:nvSpPr>
        <p:spPr>
          <a:xfrm>
            <a:off x="5946894" y="988162"/>
            <a:ext cx="198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err="1">
                <a:solidFill>
                  <a:srgbClr val="C00000"/>
                </a:solidFill>
              </a:rPr>
              <a:t>unabhängig</a:t>
            </a:r>
            <a:r>
              <a:rPr lang="en-IE" sz="1600" dirty="0">
                <a:solidFill>
                  <a:srgbClr val="C00000"/>
                </a:solidFill>
              </a:rPr>
              <a:t> </a:t>
            </a:r>
            <a:r>
              <a:rPr lang="en-IE" sz="1600" dirty="0" err="1">
                <a:solidFill>
                  <a:srgbClr val="C00000"/>
                </a:solidFill>
              </a:rPr>
              <a:t>vom</a:t>
            </a:r>
            <a:r>
              <a:rPr lang="en-IE" sz="1600" dirty="0">
                <a:solidFill>
                  <a:srgbClr val="C00000"/>
                </a:solidFill>
              </a:rPr>
              <a:t> </a:t>
            </a:r>
          </a:p>
          <a:p>
            <a:r>
              <a:rPr lang="en-IE" sz="1600" dirty="0">
                <a:solidFill>
                  <a:srgbClr val="C00000"/>
                </a:solidFill>
              </a:rPr>
              <a:t>Rang, Position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89228F1-749D-C7E2-EF8F-5682C4E724AB}"/>
              </a:ext>
            </a:extLst>
          </p:cNvPr>
          <p:cNvSpPr txBox="1"/>
          <p:nvPr/>
        </p:nvSpPr>
        <p:spPr>
          <a:xfrm>
            <a:off x="2687575" y="2793711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err="1"/>
              <a:t>Klasse</a:t>
            </a:r>
            <a:endParaRPr lang="en-IE" sz="1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96F012-D783-B269-BCEC-B25C0D7CE2E7}"/>
              </a:ext>
            </a:extLst>
          </p:cNvPr>
          <p:cNvSpPr txBox="1"/>
          <p:nvPr/>
        </p:nvSpPr>
        <p:spPr>
          <a:xfrm>
            <a:off x="7839888" y="4837304"/>
            <a:ext cx="907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err="1"/>
              <a:t>Familie</a:t>
            </a:r>
            <a:endParaRPr lang="en-IE" sz="1600" dirty="0"/>
          </a:p>
        </p:txBody>
      </p:sp>
      <p:sp>
        <p:nvSpPr>
          <p:cNvPr id="84" name="Text Box 3">
            <a:extLst>
              <a:ext uri="{FF2B5EF4-FFF2-40B4-BE49-F238E27FC236}">
                <a16:creationId xmlns:a16="http://schemas.microsoft.com/office/drawing/2014/main" id="{31E9645A-3A2A-9EA0-E7FF-EEF14F9DD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9" y="72788"/>
            <a:ext cx="2414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Nomenklatur</a:t>
            </a:r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23CF1011-F96E-1195-3BF1-1BDDAB94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" y="333138"/>
            <a:ext cx="2339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10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93669FC1-B021-30B8-4D18-9433C18C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0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Aufgaben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7C87C069-DE10-D112-B3FC-5081D7AB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76371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D51664A9-039F-5C87-5C76-8F35DBA9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341438"/>
            <a:ext cx="5791200" cy="515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800" b="1"/>
              <a:t>1. Bestimmungsübungen</a:t>
            </a:r>
            <a:r>
              <a:rPr lang="de-DE" altLang="en-DE" sz="2800"/>
              <a:t> an</a:t>
            </a:r>
          </a:p>
          <a:p>
            <a:r>
              <a:rPr lang="de-DE" altLang="en-DE" sz="2800"/>
              <a:t>	Kulturen</a:t>
            </a:r>
          </a:p>
          <a:p>
            <a:r>
              <a:rPr lang="de-DE" altLang="en-DE" sz="2800"/>
              <a:t>	fixierte Proben</a:t>
            </a:r>
          </a:p>
          <a:p>
            <a:r>
              <a:rPr lang="de-DE" altLang="en-DE" sz="2800"/>
              <a:t>	frische Proben</a:t>
            </a:r>
          </a:p>
          <a:p>
            <a:endParaRPr lang="de-DE" altLang="en-DE" sz="1200"/>
          </a:p>
          <a:p>
            <a:r>
              <a:rPr lang="de-DE" altLang="en-DE" sz="2800" b="1"/>
              <a:t>2. Merkmale und Zellgrößen</a:t>
            </a:r>
          </a:p>
          <a:p>
            <a:r>
              <a:rPr lang="de-DE" altLang="en-DE" sz="2800"/>
              <a:t>	Zeichnen</a:t>
            </a:r>
          </a:p>
          <a:p>
            <a:r>
              <a:rPr lang="de-DE" altLang="en-DE" sz="2800"/>
              <a:t>	Messen</a:t>
            </a:r>
          </a:p>
          <a:p>
            <a:r>
              <a:rPr lang="de-DE" altLang="en-DE" sz="2800"/>
              <a:t>	Beschreiben</a:t>
            </a:r>
          </a:p>
          <a:p>
            <a:endParaRPr lang="de-DE" altLang="en-DE" sz="1200"/>
          </a:p>
          <a:p>
            <a:r>
              <a:rPr lang="de-DE" altLang="en-DE" sz="2800" b="1"/>
              <a:t>3. Abundanz</a:t>
            </a:r>
          </a:p>
          <a:p>
            <a:r>
              <a:rPr lang="de-DE" altLang="en-DE" sz="2800"/>
              <a:t>	Zählen</a:t>
            </a:r>
          </a:p>
          <a:p>
            <a:r>
              <a:rPr lang="de-DE" altLang="en-DE" sz="2800"/>
              <a:t>	Berechnen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6AE56F17-B862-97A7-CC5E-F6919ECA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0"/>
            <a:ext cx="4329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System der Prokaryoten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7C3DC04-E1A9-675F-F66D-44178AAD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400675"/>
            <a:ext cx="4256088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Cyanobakterien</a:t>
            </a:r>
            <a:r>
              <a:rPr lang="de-DE" altLang="en-DE"/>
              <a:t> </a:t>
            </a:r>
          </a:p>
          <a:p>
            <a:r>
              <a:rPr lang="de-DE" altLang="en-DE"/>
              <a:t>ursprüngliche Phototrophe</a:t>
            </a:r>
          </a:p>
          <a:p>
            <a:r>
              <a:rPr lang="de-DE" altLang="en-DE"/>
              <a:t>Ursprung der Plastiden</a:t>
            </a:r>
          </a:p>
        </p:txBody>
      </p: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523D9950-FBD5-8FC9-2E2C-C2D981AC8C7A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830263"/>
            <a:ext cx="7869237" cy="4975225"/>
            <a:chOff x="483" y="523"/>
            <a:chExt cx="4957" cy="3134"/>
          </a:xfrm>
        </p:grpSpPr>
        <p:sp>
          <p:nvSpPr>
            <p:cNvPr id="5127" name="Line 7">
              <a:extLst>
                <a:ext uri="{FF2B5EF4-FFF2-40B4-BE49-F238E27FC236}">
                  <a16:creationId xmlns:a16="http://schemas.microsoft.com/office/drawing/2014/main" id="{EFED1D33-7120-7935-CF2E-BBC001177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3339"/>
              <a:ext cx="0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28" name="Line 8">
              <a:extLst>
                <a:ext uri="{FF2B5EF4-FFF2-40B4-BE49-F238E27FC236}">
                  <a16:creationId xmlns:a16="http://schemas.microsoft.com/office/drawing/2014/main" id="{6C936967-A8B4-9F1F-88BB-DA6DF73ED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1" y="2523"/>
              <a:ext cx="907" cy="8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29" name="Line 9">
              <a:extLst>
                <a:ext uri="{FF2B5EF4-FFF2-40B4-BE49-F238E27FC236}">
                  <a16:creationId xmlns:a16="http://schemas.microsoft.com/office/drawing/2014/main" id="{74184A4B-4C0A-C4B2-2A84-32343B2C1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2568"/>
              <a:ext cx="861" cy="7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0" name="Line 10">
              <a:extLst>
                <a:ext uri="{FF2B5EF4-FFF2-40B4-BE49-F238E27FC236}">
                  <a16:creationId xmlns:a16="http://schemas.microsoft.com/office/drawing/2014/main" id="{08FFC52B-A0FE-21F5-6E96-20BA72AC3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160"/>
              <a:ext cx="791" cy="9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1" name="Line 11">
              <a:extLst>
                <a:ext uri="{FF2B5EF4-FFF2-40B4-BE49-F238E27FC236}">
                  <a16:creationId xmlns:a16="http://schemas.microsoft.com/office/drawing/2014/main" id="{A650B590-CE1C-8CDD-D486-37C7F3D40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706"/>
              <a:ext cx="717" cy="11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2" name="Line 12">
              <a:extLst>
                <a:ext uri="{FF2B5EF4-FFF2-40B4-BE49-F238E27FC236}">
                  <a16:creationId xmlns:a16="http://schemas.microsoft.com/office/drawing/2014/main" id="{63CB37F1-49B0-910A-374B-1CB688C40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935"/>
              <a:ext cx="555" cy="17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3" name="Line 13">
              <a:extLst>
                <a:ext uri="{FF2B5EF4-FFF2-40B4-BE49-F238E27FC236}">
                  <a16:creationId xmlns:a16="http://schemas.microsoft.com/office/drawing/2014/main" id="{C178C2F2-E5C9-F2D9-7816-93C49E5D5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754"/>
              <a:ext cx="91" cy="1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4" name="Line 14">
              <a:extLst>
                <a:ext uri="{FF2B5EF4-FFF2-40B4-BE49-F238E27FC236}">
                  <a16:creationId xmlns:a16="http://schemas.microsoft.com/office/drawing/2014/main" id="{2F20F41C-6E17-6707-8778-B160147CF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1162"/>
              <a:ext cx="635" cy="13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5" name="Line 15">
              <a:extLst>
                <a:ext uri="{FF2B5EF4-FFF2-40B4-BE49-F238E27FC236}">
                  <a16:creationId xmlns:a16="http://schemas.microsoft.com/office/drawing/2014/main" id="{71F8D1D0-7C88-944E-16B4-CC6C323B0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754"/>
              <a:ext cx="1905" cy="1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6" name="Line 16">
              <a:extLst>
                <a:ext uri="{FF2B5EF4-FFF2-40B4-BE49-F238E27FC236}">
                  <a16:creationId xmlns:a16="http://schemas.microsoft.com/office/drawing/2014/main" id="{3E958001-1B46-BF0D-C984-7EC522DD8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1434"/>
              <a:ext cx="2132" cy="1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7" name="Line 17">
              <a:extLst>
                <a:ext uri="{FF2B5EF4-FFF2-40B4-BE49-F238E27FC236}">
                  <a16:creationId xmlns:a16="http://schemas.microsoft.com/office/drawing/2014/main" id="{C2BBD401-07D4-C6C1-0995-4892AB706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2061"/>
              <a:ext cx="1539" cy="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8" name="Line 18">
              <a:extLst>
                <a:ext uri="{FF2B5EF4-FFF2-40B4-BE49-F238E27FC236}">
                  <a16:creationId xmlns:a16="http://schemas.microsoft.com/office/drawing/2014/main" id="{B026704D-A859-0F0A-38CA-32234939E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5" y="2432"/>
              <a:ext cx="1500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39" name="Line 19">
              <a:extLst>
                <a:ext uri="{FF2B5EF4-FFF2-40B4-BE49-F238E27FC236}">
                  <a16:creationId xmlns:a16="http://schemas.microsoft.com/office/drawing/2014/main" id="{0C6CA24B-C58D-4E5C-5161-CAD3F85C5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8" y="2523"/>
              <a:ext cx="1769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40" name="Line 20">
              <a:extLst>
                <a:ext uri="{FF2B5EF4-FFF2-40B4-BE49-F238E27FC236}">
                  <a16:creationId xmlns:a16="http://schemas.microsoft.com/office/drawing/2014/main" id="{4FB3C410-3143-04C0-0D6F-475694E995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8" y="2523"/>
              <a:ext cx="1769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5141" name="Text Box 21">
              <a:extLst>
                <a:ext uri="{FF2B5EF4-FFF2-40B4-BE49-F238E27FC236}">
                  <a16:creationId xmlns:a16="http://schemas.microsoft.com/office/drawing/2014/main" id="{7DC03B19-D1C9-3B1D-4C95-E2917FD64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" y="2337"/>
              <a:ext cx="7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Aquificae</a:t>
              </a:r>
            </a:p>
          </p:txBody>
        </p:sp>
        <p:sp>
          <p:nvSpPr>
            <p:cNvPr id="5142" name="Text Box 22">
              <a:extLst>
                <a:ext uri="{FF2B5EF4-FFF2-40B4-BE49-F238E27FC236}">
                  <a16:creationId xmlns:a16="http://schemas.microsoft.com/office/drawing/2014/main" id="{410EFBF6-2E72-82CE-2183-9924FD5A5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" y="1929"/>
              <a:ext cx="10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Thermotogae</a:t>
              </a:r>
            </a:p>
          </p:txBody>
        </p:sp>
        <p:sp>
          <p:nvSpPr>
            <p:cNvPr id="5143" name="Text Box 23">
              <a:extLst>
                <a:ext uri="{FF2B5EF4-FFF2-40B4-BE49-F238E27FC236}">
                  <a16:creationId xmlns:a16="http://schemas.microsoft.com/office/drawing/2014/main" id="{68CD88F8-F2D5-7F7E-7A5D-C4F684DC0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480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Chloroflexi</a:t>
              </a:r>
            </a:p>
          </p:txBody>
        </p:sp>
        <p:sp>
          <p:nvSpPr>
            <p:cNvPr id="5144" name="Text Box 24">
              <a:extLst>
                <a:ext uri="{FF2B5EF4-FFF2-40B4-BE49-F238E27FC236}">
                  <a16:creationId xmlns:a16="http://schemas.microsoft.com/office/drawing/2014/main" id="{C2C3D8F1-ECE0-2D5F-D0BC-DD43D74EF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" y="704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Thermus</a:t>
              </a:r>
            </a:p>
          </p:txBody>
        </p:sp>
        <p:sp>
          <p:nvSpPr>
            <p:cNvPr id="5145" name="Text Box 25">
              <a:extLst>
                <a:ext uri="{FF2B5EF4-FFF2-40B4-BE49-F238E27FC236}">
                  <a16:creationId xmlns:a16="http://schemas.microsoft.com/office/drawing/2014/main" id="{795F10B5-4E4D-14AC-166B-C2C0BA21D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" y="523"/>
              <a:ext cx="9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Spirochetes</a:t>
              </a:r>
            </a:p>
          </p:txBody>
        </p:sp>
        <p:sp>
          <p:nvSpPr>
            <p:cNvPr id="5146" name="Text Box 26">
              <a:extLst>
                <a:ext uri="{FF2B5EF4-FFF2-40B4-BE49-F238E27FC236}">
                  <a16:creationId xmlns:a16="http://schemas.microsoft.com/office/drawing/2014/main" id="{3EAFB165-6BBF-A92B-8F5F-0F53BF58B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35"/>
              <a:ext cx="10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Bacteroidetes</a:t>
              </a:r>
            </a:p>
          </p:txBody>
        </p:sp>
        <p:sp>
          <p:nvSpPr>
            <p:cNvPr id="5147" name="Text Box 27">
              <a:extLst>
                <a:ext uri="{FF2B5EF4-FFF2-40B4-BE49-F238E27FC236}">
                  <a16:creationId xmlns:a16="http://schemas.microsoft.com/office/drawing/2014/main" id="{0C8A4C5E-C7E8-E537-4D1E-F840E7021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527"/>
              <a:ext cx="1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Planctomycetes</a:t>
              </a:r>
            </a:p>
          </p:txBody>
        </p:sp>
        <p:sp>
          <p:nvSpPr>
            <p:cNvPr id="5148" name="Text Box 28">
              <a:extLst>
                <a:ext uri="{FF2B5EF4-FFF2-40B4-BE49-F238E27FC236}">
                  <a16:creationId xmlns:a16="http://schemas.microsoft.com/office/drawing/2014/main" id="{31CA6886-D68A-4C0B-6731-DF3A7914C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1203"/>
              <a:ext cx="9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Chlamydiae</a:t>
              </a:r>
            </a:p>
          </p:txBody>
        </p:sp>
        <p:sp>
          <p:nvSpPr>
            <p:cNvPr id="5149" name="Text Box 29">
              <a:extLst>
                <a:ext uri="{FF2B5EF4-FFF2-40B4-BE49-F238E27FC236}">
                  <a16:creationId xmlns:a16="http://schemas.microsoft.com/office/drawing/2014/main" id="{081ED8C2-C622-38A5-501F-67C6ABE92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" y="1929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Proteobacteria</a:t>
              </a:r>
            </a:p>
          </p:txBody>
        </p:sp>
        <p:sp>
          <p:nvSpPr>
            <p:cNvPr id="5150" name="Text Box 30">
              <a:extLst>
                <a:ext uri="{FF2B5EF4-FFF2-40B4-BE49-F238E27FC236}">
                  <a16:creationId xmlns:a16="http://schemas.microsoft.com/office/drawing/2014/main" id="{5FB15850-49D2-E94B-3694-3B85A21BC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296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Firmicutes</a:t>
              </a:r>
            </a:p>
          </p:txBody>
        </p:sp>
        <p:sp>
          <p:nvSpPr>
            <p:cNvPr id="5151" name="Text Box 31">
              <a:extLst>
                <a:ext uri="{FF2B5EF4-FFF2-40B4-BE49-F238E27FC236}">
                  <a16:creationId xmlns:a16="http://schemas.microsoft.com/office/drawing/2014/main" id="{66C727CA-F1BC-9E47-D202-F9FA07494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2700"/>
              <a:ext cx="11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solidFill>
                    <a:srgbClr val="0000FF"/>
                  </a:solidFill>
                  <a:latin typeface="Arial" panose="020B0604020202020204" pitchFamily="34" charset="0"/>
                </a:rPr>
                <a:t>Cyanobacteria</a:t>
              </a:r>
            </a:p>
          </p:txBody>
        </p:sp>
        <p:sp>
          <p:nvSpPr>
            <p:cNvPr id="5152" name="Text Box 32">
              <a:extLst>
                <a:ext uri="{FF2B5EF4-FFF2-40B4-BE49-F238E27FC236}">
                  <a16:creationId xmlns:a16="http://schemas.microsoft.com/office/drawing/2014/main" id="{EF91FDE0-FA6A-81D3-E612-D9B54A652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" y="3113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1800" b="1">
                  <a:latin typeface="Arial" panose="020B0604020202020204" pitchFamily="34" charset="0"/>
                </a:rPr>
                <a:t>Chlorobi</a:t>
              </a:r>
            </a:p>
          </p:txBody>
        </p:sp>
      </p:grpSp>
      <p:sp>
        <p:nvSpPr>
          <p:cNvPr id="5153" name="Text Box 33">
            <a:extLst>
              <a:ext uri="{FF2B5EF4-FFF2-40B4-BE49-F238E27FC236}">
                <a16:creationId xmlns:a16="http://schemas.microsoft.com/office/drawing/2014/main" id="{C4CB6073-C2B0-77F5-273A-FC911EAE0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2117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600" dirty="0" err="1"/>
              <a:t>Tree</a:t>
            </a:r>
            <a:r>
              <a:rPr lang="de-DE" altLang="en-DE" sz="1600" dirty="0"/>
              <a:t> </a:t>
            </a:r>
            <a:r>
              <a:rPr lang="de-DE" altLang="en-DE" sz="1600" dirty="0" err="1"/>
              <a:t>of</a:t>
            </a:r>
            <a:r>
              <a:rPr lang="de-DE" altLang="en-DE" sz="1600" dirty="0"/>
              <a:t> Life Project</a:t>
            </a:r>
          </a:p>
        </p:txBody>
      </p:sp>
      <p:pic>
        <p:nvPicPr>
          <p:cNvPr id="5154" name="Picture 34">
            <a:extLst>
              <a:ext uri="{FF2B5EF4-FFF2-40B4-BE49-F238E27FC236}">
                <a16:creationId xmlns:a16="http://schemas.microsoft.com/office/drawing/2014/main" id="{62BF5E70-1ECD-ED70-436E-DA2B22C2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43561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10E58-6316-758F-D95C-90B5B50E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7405019" cy="5142765"/>
          </a:xfrm>
          <a:prstGeom prst="rect">
            <a:avLst/>
          </a:prstGeom>
        </p:spPr>
      </p:pic>
      <p:sp>
        <p:nvSpPr>
          <p:cNvPr id="4" name="Text Box 33">
            <a:extLst>
              <a:ext uri="{FF2B5EF4-FFF2-40B4-BE49-F238E27FC236}">
                <a16:creationId xmlns:a16="http://schemas.microsoft.com/office/drawing/2014/main" id="{3B708975-C3A0-6EF9-D71A-7381D4D1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96" y="6346142"/>
            <a:ext cx="14849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200" dirty="0"/>
              <a:t>(verändert nach </a:t>
            </a:r>
          </a:p>
          <a:p>
            <a:r>
              <a:rPr lang="de-DE" altLang="en-DE" sz="1200" dirty="0"/>
              <a:t>Baldauf 2008)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4AF0B0B-FD53-27B5-A8E8-B8F16576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17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/>
              <a:t>System der Eukaryoten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A95432BC-AA68-0C3A-CEE7-67ACC6D2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21163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8">
            <a:extLst>
              <a:ext uri="{FF2B5EF4-FFF2-40B4-BE49-F238E27FC236}">
                <a16:creationId xmlns:a16="http://schemas.microsoft.com/office/drawing/2014/main" id="{0A1C1839-882C-8439-B8DC-20DB40205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24" y="6464502"/>
            <a:ext cx="358775" cy="338138"/>
          </a:xfrm>
          <a:prstGeom prst="star5">
            <a:avLst>
              <a:gd name="adj" fmla="val 12397"/>
              <a:gd name="hf" fmla="val 105146"/>
              <a:gd name="vf" fmla="val 11055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9" name="Text Box 138">
            <a:extLst>
              <a:ext uri="{FF2B5EF4-FFF2-40B4-BE49-F238E27FC236}">
                <a16:creationId xmlns:a16="http://schemas.microsoft.com/office/drawing/2014/main" id="{D1E2F465-EACC-E11C-1662-5D2BBCA0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161" y="6378221"/>
            <a:ext cx="31445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>
                <a:solidFill>
                  <a:schemeClr val="accent2"/>
                </a:solidFill>
              </a:rPr>
              <a:t>marines Phytoplankton</a:t>
            </a:r>
            <a:endParaRPr lang="de-DE" altLang="en-DE" sz="2000" dirty="0">
              <a:solidFill>
                <a:srgbClr val="C00000"/>
              </a:solidFill>
            </a:endParaRPr>
          </a:p>
          <a:p>
            <a:endParaRPr lang="de-DE" altLang="en-DE" sz="2000" dirty="0">
              <a:solidFill>
                <a:schemeClr val="accent2"/>
              </a:solidFill>
            </a:endParaRPr>
          </a:p>
        </p:txBody>
      </p:sp>
      <p:sp>
        <p:nvSpPr>
          <p:cNvPr id="10" name="AutoShape 132">
            <a:extLst>
              <a:ext uri="{FF2B5EF4-FFF2-40B4-BE49-F238E27FC236}">
                <a16:creationId xmlns:a16="http://schemas.microsoft.com/office/drawing/2014/main" id="{CB65801E-6164-74CF-9CAC-3D3623F8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867" y="3210948"/>
            <a:ext cx="358775" cy="338138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11" name="Text Box 137">
            <a:extLst>
              <a:ext uri="{FF2B5EF4-FFF2-40B4-BE49-F238E27FC236}">
                <a16:creationId xmlns:a16="http://schemas.microsoft.com/office/drawing/2014/main" id="{B10C0B77-A423-342B-74AA-43D168944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068" y="6333177"/>
            <a:ext cx="3450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dirty="0">
                <a:solidFill>
                  <a:schemeClr val="folHlink"/>
                </a:solidFill>
              </a:rPr>
              <a:t>limnisches Phytoplankton</a:t>
            </a:r>
          </a:p>
        </p:txBody>
      </p:sp>
      <p:sp>
        <p:nvSpPr>
          <p:cNvPr id="18" name="Rectangle 113">
            <a:extLst>
              <a:ext uri="{FF2B5EF4-FFF2-40B4-BE49-F238E27FC236}">
                <a16:creationId xmlns:a16="http://schemas.microsoft.com/office/drawing/2014/main" id="{126466B6-04F6-A43C-543B-FFCF2D22B577}"/>
              </a:ext>
            </a:extLst>
          </p:cNvPr>
          <p:cNvSpPr>
            <a:spLocks noChangeArrowheads="1"/>
          </p:cNvSpPr>
          <p:nvPr/>
        </p:nvSpPr>
        <p:spPr bwMode="auto">
          <a:xfrm rot="18920716">
            <a:off x="2800870" y="5208162"/>
            <a:ext cx="489649" cy="160106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" name="Rectangle 113">
            <a:extLst>
              <a:ext uri="{FF2B5EF4-FFF2-40B4-BE49-F238E27FC236}">
                <a16:creationId xmlns:a16="http://schemas.microsoft.com/office/drawing/2014/main" id="{76375008-0B0F-711C-332C-94AA891C7219}"/>
              </a:ext>
            </a:extLst>
          </p:cNvPr>
          <p:cNvSpPr>
            <a:spLocks noChangeArrowheads="1"/>
          </p:cNvSpPr>
          <p:nvPr/>
        </p:nvSpPr>
        <p:spPr bwMode="auto">
          <a:xfrm rot="3516893">
            <a:off x="2940030" y="2358373"/>
            <a:ext cx="792088" cy="144016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" name="Rectangle 113">
            <a:extLst>
              <a:ext uri="{FF2B5EF4-FFF2-40B4-BE49-F238E27FC236}">
                <a16:creationId xmlns:a16="http://schemas.microsoft.com/office/drawing/2014/main" id="{49FA805D-6F08-F554-EF11-9A57529F096C}"/>
              </a:ext>
            </a:extLst>
          </p:cNvPr>
          <p:cNvSpPr>
            <a:spLocks noChangeArrowheads="1"/>
          </p:cNvSpPr>
          <p:nvPr/>
        </p:nvSpPr>
        <p:spPr bwMode="auto">
          <a:xfrm rot="18020552">
            <a:off x="3611772" y="4902814"/>
            <a:ext cx="314850" cy="157479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1" name="AutoShape 128">
            <a:extLst>
              <a:ext uri="{FF2B5EF4-FFF2-40B4-BE49-F238E27FC236}">
                <a16:creationId xmlns:a16="http://schemas.microsoft.com/office/drawing/2014/main" id="{2F9A0F8C-2354-FE7E-AD8E-495BE4E42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686" y="1657240"/>
            <a:ext cx="358775" cy="338138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2" name="AutoShape 132">
            <a:extLst>
              <a:ext uri="{FF2B5EF4-FFF2-40B4-BE49-F238E27FC236}">
                <a16:creationId xmlns:a16="http://schemas.microsoft.com/office/drawing/2014/main" id="{9D267505-2F62-8B35-7D05-1BDC09E4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1" y="2261312"/>
            <a:ext cx="358775" cy="338138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3" name="AutoShape 128">
            <a:extLst>
              <a:ext uri="{FF2B5EF4-FFF2-40B4-BE49-F238E27FC236}">
                <a16:creationId xmlns:a16="http://schemas.microsoft.com/office/drawing/2014/main" id="{A8983535-D12D-84EB-40F2-1E3FA3715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727" y="1625708"/>
            <a:ext cx="358775" cy="338138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4" name="AutoShape 128">
            <a:extLst>
              <a:ext uri="{FF2B5EF4-FFF2-40B4-BE49-F238E27FC236}">
                <a16:creationId xmlns:a16="http://schemas.microsoft.com/office/drawing/2014/main" id="{896A4164-ED99-4781-9611-7D170B4E5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152" y="2923915"/>
            <a:ext cx="358775" cy="338138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5" name="AutoShape 128">
            <a:extLst>
              <a:ext uri="{FF2B5EF4-FFF2-40B4-BE49-F238E27FC236}">
                <a16:creationId xmlns:a16="http://schemas.microsoft.com/office/drawing/2014/main" id="{FACD110B-DC88-B7CE-685F-4CE14E0F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685" y="1552960"/>
            <a:ext cx="358775" cy="338138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6" name="AutoShape 128">
            <a:extLst>
              <a:ext uri="{FF2B5EF4-FFF2-40B4-BE49-F238E27FC236}">
                <a16:creationId xmlns:a16="http://schemas.microsoft.com/office/drawing/2014/main" id="{0DA21EC9-309B-E424-68F1-D3517216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040" y="3213972"/>
            <a:ext cx="358775" cy="338138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7" name="AutoShape 132">
            <a:extLst>
              <a:ext uri="{FF2B5EF4-FFF2-40B4-BE49-F238E27FC236}">
                <a16:creationId xmlns:a16="http://schemas.microsoft.com/office/drawing/2014/main" id="{A722F946-C4E5-F80A-7BCC-1D0A3EB6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293" y="6378221"/>
            <a:ext cx="358775" cy="338138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8" name="AutoShape 132">
            <a:extLst>
              <a:ext uri="{FF2B5EF4-FFF2-40B4-BE49-F238E27FC236}">
                <a16:creationId xmlns:a16="http://schemas.microsoft.com/office/drawing/2014/main" id="{38148626-711F-7AAF-F5F4-CA2DD84E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069" y="3975264"/>
            <a:ext cx="358775" cy="338138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29" name="AutoShape 132">
            <a:extLst>
              <a:ext uri="{FF2B5EF4-FFF2-40B4-BE49-F238E27FC236}">
                <a16:creationId xmlns:a16="http://schemas.microsoft.com/office/drawing/2014/main" id="{5BD3F322-FB08-EF3B-F781-CDCA7AF73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215" y="4819054"/>
            <a:ext cx="358775" cy="338138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  <p:sp>
        <p:nvSpPr>
          <p:cNvPr id="30" name="AutoShape 128">
            <a:extLst>
              <a:ext uri="{FF2B5EF4-FFF2-40B4-BE49-F238E27FC236}">
                <a16:creationId xmlns:a16="http://schemas.microsoft.com/office/drawing/2014/main" id="{6EA62AF2-1E68-DA40-976C-90F5CB3F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792" y="3639628"/>
            <a:ext cx="358775" cy="338138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DE" altLang="en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6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A6EC933A-2AAE-2CF7-923C-01E26395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836613"/>
            <a:ext cx="5110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4400" b="1">
                <a:solidFill>
                  <a:srgbClr val="663300"/>
                </a:solidFill>
              </a:rPr>
              <a:t>Cyanobakterien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B242D802-B19E-BDF5-4B78-D3F2595FD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0"/>
            <a:ext cx="287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/>
              <a:t>Cyanobakterien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08CD70D-2AC3-B6CC-56D3-B1A2D186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84321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73C70FDB-332E-C276-EFD6-2DB8DF6B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15" y="479056"/>
            <a:ext cx="20714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/>
              <a:t>Irreguläre </a:t>
            </a:r>
          </a:p>
          <a:p>
            <a:r>
              <a:rPr lang="de-DE" altLang="en-DE" b="1" dirty="0"/>
              <a:t>Kolonien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5D4A2F8-848B-F6D9-CFCC-1FC48DEC3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098" y="479057"/>
            <a:ext cx="2674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/>
              <a:t>Unverzweigte </a:t>
            </a:r>
          </a:p>
          <a:p>
            <a:r>
              <a:rPr lang="de-DE" altLang="en-DE" b="1" dirty="0"/>
              <a:t>Trichome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3AA01B2-31FB-8928-0B5C-E64812AE3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811213"/>
            <a:ext cx="2052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 err="1"/>
              <a:t>Nostocales</a:t>
            </a:r>
            <a:endParaRPr lang="de-DE" altLang="en-DE" b="1" dirty="0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4F57058A-0F10-9EB4-A0BA-46EC99E1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268413"/>
            <a:ext cx="2755900" cy="536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5738" indent="-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solitär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kugelige - irregu-läre Kolonien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Gallertlager und -stiele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Teilungsebenen</a:t>
            </a:r>
          </a:p>
          <a:p>
            <a:pPr>
              <a:buFontTx/>
              <a:buChar char="•"/>
            </a:pPr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r>
              <a:rPr lang="de-DE" altLang="en-DE" sz="2000" i="1">
                <a:latin typeface="Verdana" panose="020B0604030504040204" pitchFamily="34" charset="0"/>
              </a:rPr>
              <a:t>Microcystis</a:t>
            </a:r>
            <a:endParaRPr lang="de-DE" altLang="en-DE" sz="2000">
              <a:latin typeface="Verdana" panose="020B0604030504040204" pitchFamily="34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4B631D7E-4EA9-8500-913B-1165C823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1268413"/>
            <a:ext cx="2755900" cy="536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5738" indent="-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unverzweigte Tri-chome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Zellgrößen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Form der Endzel-len</a:t>
            </a: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r>
              <a:rPr lang="de-DE" altLang="en-DE" sz="2000" i="1">
                <a:latin typeface="Verdana" panose="020B0604030504040204" pitchFamily="34" charset="0"/>
              </a:rPr>
              <a:t>Planktothrix</a:t>
            </a:r>
          </a:p>
          <a:p>
            <a:r>
              <a:rPr lang="de-DE" altLang="en-DE" sz="2000" i="1">
                <a:latin typeface="Verdana" panose="020B0604030504040204" pitchFamily="34" charset="0"/>
              </a:rPr>
              <a:t>Lyngbya</a:t>
            </a:r>
            <a:endParaRPr lang="de-DE" altLang="en-DE" sz="2000">
              <a:latin typeface="Verdana" panose="020B0604030504040204" pitchFamily="34" charset="0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C7217304-D5FF-E041-0194-1E8B5BAB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268413"/>
            <a:ext cx="2755900" cy="536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5738" indent="-185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Trichome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mit Heterocysten (N</a:t>
            </a:r>
            <a:r>
              <a:rPr lang="de-DE" altLang="en-DE" sz="2000" baseline="-25000">
                <a:latin typeface="Verdana" panose="020B0604030504040204" pitchFamily="34" charset="0"/>
              </a:rPr>
              <a:t>2</a:t>
            </a:r>
            <a:r>
              <a:rPr lang="de-DE" altLang="en-DE" sz="2000">
                <a:latin typeface="Verdana" panose="020B0604030504040204" pitchFamily="34" charset="0"/>
              </a:rPr>
              <a:t>-Fixierung)</a:t>
            </a:r>
          </a:p>
          <a:p>
            <a:pPr>
              <a:buFontTx/>
              <a:buChar char="•"/>
            </a:pPr>
            <a:r>
              <a:rPr lang="de-DE" altLang="en-DE" sz="2000">
                <a:latin typeface="Verdana" panose="020B0604030504040204" pitchFamily="34" charset="0"/>
              </a:rPr>
              <a:t>mit Akineten (Überdauerung)</a:t>
            </a: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endParaRPr lang="de-DE" altLang="en-DE" sz="2000">
              <a:latin typeface="Verdana" panose="020B0604030504040204" pitchFamily="34" charset="0"/>
            </a:endParaRPr>
          </a:p>
          <a:p>
            <a:r>
              <a:rPr lang="de-DE" altLang="en-DE" sz="2000" i="1">
                <a:latin typeface="Verdana" panose="020B0604030504040204" pitchFamily="34" charset="0"/>
              </a:rPr>
              <a:t>Anabaena</a:t>
            </a:r>
          </a:p>
          <a:p>
            <a:r>
              <a:rPr lang="de-DE" altLang="en-DE" sz="2000" i="1">
                <a:latin typeface="Verdana" panose="020B0604030504040204" pitchFamily="34" charset="0"/>
              </a:rPr>
              <a:t>Aphanizomenon</a:t>
            </a:r>
          </a:p>
          <a:p>
            <a:r>
              <a:rPr lang="de-DE" altLang="en-DE" sz="2000" i="1">
                <a:latin typeface="Verdana" panose="020B0604030504040204" pitchFamily="34" charset="0"/>
              </a:rPr>
              <a:t>Nodularia</a:t>
            </a: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F2C26D1B-851A-2AD2-CA8D-A8709346738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9"/>
          <a:stretch>
            <a:fillRect/>
          </a:stretch>
        </p:blipFill>
        <p:spPr bwMode="auto">
          <a:xfrm>
            <a:off x="422275" y="3252788"/>
            <a:ext cx="2519363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1FBEEA21-9584-E507-7A15-AA516FDA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/>
          <a:stretch>
            <a:fillRect/>
          </a:stretch>
        </p:blipFill>
        <p:spPr bwMode="auto">
          <a:xfrm>
            <a:off x="3311525" y="2840038"/>
            <a:ext cx="2519363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2">
            <a:extLst>
              <a:ext uri="{FF2B5EF4-FFF2-40B4-BE49-F238E27FC236}">
                <a16:creationId xmlns:a16="http://schemas.microsoft.com/office/drawing/2014/main" id="{46EF4FE4-F7F8-A497-B21A-87A60EC28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0066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>
                <a:solidFill>
                  <a:srgbClr val="000000"/>
                </a:solidFill>
                <a:latin typeface="Arial" panose="020B0604020202020204" pitchFamily="34" charset="0"/>
              </a:rPr>
              <a:t>100 µm</a:t>
            </a:r>
          </a:p>
        </p:txBody>
      </p:sp>
      <p:pic>
        <p:nvPicPr>
          <p:cNvPr id="7181" name="Picture 13">
            <a:extLst>
              <a:ext uri="{FF2B5EF4-FFF2-40B4-BE49-F238E27FC236}">
                <a16:creationId xmlns:a16="http://schemas.microsoft.com/office/drawing/2014/main" id="{DE8EAC98-1983-1C38-21F8-5328B5B7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/>
          <a:stretch>
            <a:fillRect/>
          </a:stretch>
        </p:blipFill>
        <p:spPr bwMode="auto">
          <a:xfrm>
            <a:off x="6203950" y="2555875"/>
            <a:ext cx="25193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FB3BB043-0A89-1C6F-1B2B-122BB7FBF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87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/>
              <a:t>Irreguläre Kolonien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FEE8755D-C4D8-78FA-1782-80924FC77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37513"/>
              </p:ext>
            </p:extLst>
          </p:nvPr>
        </p:nvGraphicFramePr>
        <p:xfrm>
          <a:off x="252413" y="1338263"/>
          <a:ext cx="626110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10400" imgH="5156200" progId="Word.Document.8">
                  <p:embed/>
                </p:oleObj>
              </mc:Choice>
              <mc:Fallback>
                <p:oleObj name="Document" r:id="rId2" imgW="7010400" imgH="5156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338263"/>
                        <a:ext cx="6261100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Picture 7">
            <a:extLst>
              <a:ext uri="{FF2B5EF4-FFF2-40B4-BE49-F238E27FC236}">
                <a16:creationId xmlns:a16="http://schemas.microsoft.com/office/drawing/2014/main" id="{F1D54629-F7AD-70A4-9A84-9ECCF51F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32263"/>
            <a:ext cx="216376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6370D480-A238-B227-8661-B0403DBB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2403475"/>
            <a:ext cx="216376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Line 9">
            <a:extLst>
              <a:ext uri="{FF2B5EF4-FFF2-40B4-BE49-F238E27FC236}">
                <a16:creationId xmlns:a16="http://schemas.microsoft.com/office/drawing/2014/main" id="{42B63CF0-3ED6-FF51-1C4B-88D1679498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1844675"/>
            <a:ext cx="43180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2552576A-7CAA-083D-F580-E74F6DEB2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3429000"/>
            <a:ext cx="719137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080EEB8B-104E-6031-5AB3-C6A6F3D9F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4797425"/>
            <a:ext cx="719137" cy="144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pic>
        <p:nvPicPr>
          <p:cNvPr id="10252" name="Picture 12">
            <a:extLst>
              <a:ext uri="{FF2B5EF4-FFF2-40B4-BE49-F238E27FC236}">
                <a16:creationId xmlns:a16="http://schemas.microsoft.com/office/drawing/2014/main" id="{A16E8A1D-F49C-AC26-29DC-90F859333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33375"/>
            <a:ext cx="21621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>
            <a:extLst>
              <a:ext uri="{FF2B5EF4-FFF2-40B4-BE49-F238E27FC236}">
                <a16:creationId xmlns:a16="http://schemas.microsoft.com/office/drawing/2014/main" id="{B7A224B9-4630-42DE-8C54-1B78EF42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0"/>
            <a:ext cx="2555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92CB0-9F25-E2D9-8041-7D32711AB10A}"/>
              </a:ext>
            </a:extLst>
          </p:cNvPr>
          <p:cNvSpPr txBox="1"/>
          <p:nvPr/>
        </p:nvSpPr>
        <p:spPr>
          <a:xfrm>
            <a:off x="215900" y="5997188"/>
            <a:ext cx="415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/>
              <a:t>(</a:t>
            </a:r>
            <a:r>
              <a:rPr lang="en-IE" sz="1200" dirty="0" err="1"/>
              <a:t>Einteilung</a:t>
            </a:r>
            <a:r>
              <a:rPr lang="en-IE" sz="1200" dirty="0"/>
              <a:t> </a:t>
            </a:r>
            <a:r>
              <a:rPr lang="en-IE" sz="1200" dirty="0" err="1"/>
              <a:t>nach</a:t>
            </a:r>
            <a:r>
              <a:rPr lang="en-IE" sz="1200" dirty="0"/>
              <a:t> </a:t>
            </a:r>
            <a:r>
              <a:rPr lang="en-IE" sz="1200" dirty="0" err="1"/>
              <a:t>AlgaeBase</a:t>
            </a:r>
            <a:r>
              <a:rPr lang="en-IE" sz="1200" dirty="0"/>
              <a:t>, </a:t>
            </a:r>
            <a:r>
              <a:rPr lang="en-IE" sz="1200" dirty="0" err="1"/>
              <a:t>Strunecky</a:t>
            </a:r>
            <a:r>
              <a:rPr lang="en-IE" sz="1200" dirty="0"/>
              <a:t> et al. 2023)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01E520BB-25A7-44AF-F24F-DBC097CC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285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/>
              <a:t>Unverzweigte Trichome</a:t>
            </a:r>
            <a:endParaRPr lang="de-DE" altLang="en-DE" sz="1800" dirty="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70D5F085-21A1-CB82-A7C5-3FA49957E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092192"/>
              </p:ext>
            </p:extLst>
          </p:nvPr>
        </p:nvGraphicFramePr>
        <p:xfrm>
          <a:off x="466725" y="673278"/>
          <a:ext cx="5667226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23000" imgH="2933700" progId="Word.Document.8">
                  <p:embed/>
                </p:oleObj>
              </mc:Choice>
              <mc:Fallback>
                <p:oleObj name="Document" r:id="rId2" imgW="6223000" imgH="29337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673278"/>
                        <a:ext cx="5667226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7">
            <a:extLst>
              <a:ext uri="{FF2B5EF4-FFF2-40B4-BE49-F238E27FC236}">
                <a16:creationId xmlns:a16="http://schemas.microsoft.com/office/drawing/2014/main" id="{EAE45364-296E-B338-3136-9D4E66BE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5903912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ED11A76F-B48B-7A76-C972-BF23A1A03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219" y="2146520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2940F012-7D6F-3186-17A7-2B637367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227" name="Picture 11">
            <a:extLst>
              <a:ext uri="{FF2B5EF4-FFF2-40B4-BE49-F238E27FC236}">
                <a16:creationId xmlns:a16="http://schemas.microsoft.com/office/drawing/2014/main" id="{9709484C-71C7-95FF-F542-DE67E31D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94250"/>
            <a:ext cx="5905500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2">
            <a:extLst>
              <a:ext uri="{FF2B5EF4-FFF2-40B4-BE49-F238E27FC236}">
                <a16:creationId xmlns:a16="http://schemas.microsoft.com/office/drawing/2014/main" id="{9C40C16F-34B5-2B49-BA64-BA0AB8E8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129" y="2603350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32006E1E-D674-311D-55F1-FB942AEA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231" name="Picture 15">
            <a:extLst>
              <a:ext uri="{FF2B5EF4-FFF2-40B4-BE49-F238E27FC236}">
                <a16:creationId xmlns:a16="http://schemas.microsoft.com/office/drawing/2014/main" id="{42592C44-A6F2-954D-589F-5B31C59B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98438"/>
            <a:ext cx="5969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AB5F3A3B-4011-4893-710A-CC1B0BCA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52963"/>
            <a:ext cx="2109788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Text Box 17">
            <a:extLst>
              <a:ext uri="{FF2B5EF4-FFF2-40B4-BE49-F238E27FC236}">
                <a16:creationId xmlns:a16="http://schemas.microsoft.com/office/drawing/2014/main" id="{8238883E-2352-631A-73EE-6E3FA4E1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468" y="2869457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020E73F9-26D5-D063-3B80-B371ADE25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60350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DC9A5F41-1E63-A578-CFDD-31629A93E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616450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9237" name="Picture 21">
            <a:extLst>
              <a:ext uri="{FF2B5EF4-FFF2-40B4-BE49-F238E27FC236}">
                <a16:creationId xmlns:a16="http://schemas.microsoft.com/office/drawing/2014/main" id="{B917E30B-5A37-5B68-F90C-617B64CC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198438"/>
            <a:ext cx="5588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8" name="Text Box 22">
            <a:extLst>
              <a:ext uri="{FF2B5EF4-FFF2-40B4-BE49-F238E27FC236}">
                <a16:creationId xmlns:a16="http://schemas.microsoft.com/office/drawing/2014/main" id="{AF54F404-8C2F-6E64-4393-9A3CCC00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266" y="1679689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DE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11B304AC-7018-A984-3842-67CD9047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268288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246" name="Picture 30">
            <a:extLst>
              <a:ext uri="{FF2B5EF4-FFF2-40B4-BE49-F238E27FC236}">
                <a16:creationId xmlns:a16="http://schemas.microsoft.com/office/drawing/2014/main" id="{5FD21F20-99BD-4DD1-61FC-0D31FBFF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438"/>
            <a:ext cx="9017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7" name="Text Box 31">
            <a:extLst>
              <a:ext uri="{FF2B5EF4-FFF2-40B4-BE49-F238E27FC236}">
                <a16:creationId xmlns:a16="http://schemas.microsoft.com/office/drawing/2014/main" id="{1ACAAD70-4A50-D98C-8AD5-91FAEB7F4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657" y="1318221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110DB91E-4E18-0842-4BA2-351490E8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60350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9249" name="Picture 33">
            <a:extLst>
              <a:ext uri="{FF2B5EF4-FFF2-40B4-BE49-F238E27FC236}">
                <a16:creationId xmlns:a16="http://schemas.microsoft.com/office/drawing/2014/main" id="{06235BF2-72CF-DD7A-17EB-C84FABB4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" y="230832"/>
            <a:ext cx="25558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875FF-2667-DF28-90FE-CE235C6E9A3D}"/>
              </a:ext>
            </a:extLst>
          </p:cNvPr>
          <p:cNvSpPr txBox="1"/>
          <p:nvPr/>
        </p:nvSpPr>
        <p:spPr>
          <a:xfrm>
            <a:off x="429133" y="3134918"/>
            <a:ext cx="415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/>
              <a:t>(</a:t>
            </a:r>
            <a:r>
              <a:rPr lang="en-IE" sz="1200" dirty="0" err="1"/>
              <a:t>Einteilung</a:t>
            </a:r>
            <a:r>
              <a:rPr lang="en-IE" sz="1200" dirty="0"/>
              <a:t> </a:t>
            </a:r>
            <a:r>
              <a:rPr lang="en-IE" sz="1200" dirty="0" err="1"/>
              <a:t>nach</a:t>
            </a:r>
            <a:r>
              <a:rPr lang="en-IE" sz="1200" dirty="0"/>
              <a:t> </a:t>
            </a:r>
            <a:r>
              <a:rPr lang="en-IE" sz="1200" dirty="0" err="1"/>
              <a:t>AlgaeBase</a:t>
            </a:r>
            <a:r>
              <a:rPr lang="en-IE" sz="1200" dirty="0"/>
              <a:t>, </a:t>
            </a:r>
            <a:r>
              <a:rPr lang="en-IE" sz="1200" dirty="0" err="1"/>
              <a:t>Strunecky</a:t>
            </a:r>
            <a:r>
              <a:rPr lang="en-IE" sz="1200" dirty="0"/>
              <a:t> et al. 2023)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1AB5422-51E9-D421-FCA8-3FEAEAE2A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129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b="1" dirty="0"/>
              <a:t>Trichome - </a:t>
            </a:r>
            <a:r>
              <a:rPr lang="de-DE" altLang="en-DE" b="1" dirty="0" err="1"/>
              <a:t>Nostocales</a:t>
            </a:r>
            <a:endParaRPr lang="de-DE" altLang="en-DE" b="1" dirty="0"/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7A227D93-2CD2-9F51-7E52-3EA452A85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06207"/>
              </p:ext>
            </p:extLst>
          </p:nvPr>
        </p:nvGraphicFramePr>
        <p:xfrm>
          <a:off x="250825" y="685800"/>
          <a:ext cx="4443413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787900" imgH="4330700" progId="Word.Document.8">
                  <p:embed/>
                </p:oleObj>
              </mc:Choice>
              <mc:Fallback>
                <p:oleObj name="Document" r:id="rId2" imgW="4787900" imgH="43307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85800"/>
                        <a:ext cx="4443413" cy="401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>
            <a:extLst>
              <a:ext uri="{FF2B5EF4-FFF2-40B4-BE49-F238E27FC236}">
                <a16:creationId xmlns:a16="http://schemas.microsoft.com/office/drawing/2014/main" id="{5DF6200D-103B-A475-A7C5-0DF1B325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32325"/>
            <a:ext cx="2160588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35D707BC-80B7-4228-0ED5-E6882ED3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096963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0FB27261-B425-7E47-1EBB-D984E983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652963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97DA5F33-A7B8-7DBF-5F1A-7F705717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18038"/>
            <a:ext cx="2520950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Text Box 14">
            <a:extLst>
              <a:ext uri="{FF2B5EF4-FFF2-40B4-BE49-F238E27FC236}">
                <a16:creationId xmlns:a16="http://schemas.microsoft.com/office/drawing/2014/main" id="{840708C8-9257-6AF0-A528-14B31AC0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16113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BF55D3BA-83AF-AA94-B8FC-C60FE072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900" y="2898774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B7A5D4DA-BD75-6C6D-93A1-BFA17615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616450"/>
            <a:ext cx="36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2000" b="1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8211" name="Group 19">
            <a:extLst>
              <a:ext uri="{FF2B5EF4-FFF2-40B4-BE49-F238E27FC236}">
                <a16:creationId xmlns:a16="http://schemas.microsoft.com/office/drawing/2014/main" id="{F29EAD0B-D583-3D16-1894-A1E3B2DE0FA3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260350"/>
            <a:ext cx="3900488" cy="4176713"/>
            <a:chOff x="3142" y="164"/>
            <a:chExt cx="2457" cy="2631"/>
          </a:xfrm>
        </p:grpSpPr>
        <p:pic>
          <p:nvPicPr>
            <p:cNvPr id="8203" name="Picture 11">
              <a:extLst>
                <a:ext uri="{FF2B5EF4-FFF2-40B4-BE49-F238E27FC236}">
                  <a16:creationId xmlns:a16="http://schemas.microsoft.com/office/drawing/2014/main" id="{C836E970-4CC7-37D6-2E2F-B83A5B488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" y="164"/>
              <a:ext cx="2457" cy="2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extLst>
                <a:ext uri="{FF2B5EF4-FFF2-40B4-BE49-F238E27FC236}">
                  <a16:creationId xmlns:a16="http://schemas.microsoft.com/office/drawing/2014/main" id="{65F78670-7F2A-16AB-5BC3-EF58ADEFC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371"/>
              <a:ext cx="4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8209" name="Text Box 17">
              <a:extLst>
                <a:ext uri="{FF2B5EF4-FFF2-40B4-BE49-F238E27FC236}">
                  <a16:creationId xmlns:a16="http://schemas.microsoft.com/office/drawing/2014/main" id="{4CFC821D-2534-29EC-8C42-35A8841BA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86"/>
              <a:ext cx="230" cy="250"/>
            </a:xfrm>
            <a:prstGeom prst="rect">
              <a:avLst/>
            </a:prstGeom>
            <a:solidFill>
              <a:srgbClr val="FAF3E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en-DE" sz="20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8210" name="Picture 18">
            <a:extLst>
              <a:ext uri="{FF2B5EF4-FFF2-40B4-BE49-F238E27FC236}">
                <a16:creationId xmlns:a16="http://schemas.microsoft.com/office/drawing/2014/main" id="{235877EE-D577-53F8-7417-D5B0B598C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0"/>
            <a:ext cx="197961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Text Box 21">
            <a:extLst>
              <a:ext uri="{FF2B5EF4-FFF2-40B4-BE49-F238E27FC236}">
                <a16:creationId xmlns:a16="http://schemas.microsoft.com/office/drawing/2014/main" id="{C80C9650-0DDF-D1B6-FD1A-DB2998B2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854575"/>
            <a:ext cx="3309938" cy="180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en-DE" sz="2800" b="1">
                <a:latin typeface="Verdana" panose="020B0604030504040204" pitchFamily="34" charset="0"/>
              </a:rPr>
              <a:t>Toxinbildner</a:t>
            </a:r>
          </a:p>
          <a:p>
            <a:pPr>
              <a:buFontTx/>
              <a:buChar char="•"/>
            </a:pPr>
            <a:r>
              <a:rPr lang="de-DE" altLang="en-DE" sz="2800" b="1">
                <a:latin typeface="Verdana" panose="020B0604030504040204" pitchFamily="34" charset="0"/>
              </a:rPr>
              <a:t>Trophiezeiger</a:t>
            </a:r>
          </a:p>
          <a:p>
            <a:pPr>
              <a:buFontTx/>
              <a:buChar char="•"/>
            </a:pPr>
            <a:r>
              <a:rPr lang="de-DE" altLang="en-DE" sz="2800" b="1">
                <a:latin typeface="Verdana" panose="020B0604030504040204" pitchFamily="34" charset="0"/>
              </a:rPr>
              <a:t>Blütenbildner</a:t>
            </a:r>
          </a:p>
          <a:p>
            <a:pPr>
              <a:buFontTx/>
              <a:buChar char="•"/>
            </a:pPr>
            <a:r>
              <a:rPr lang="de-DE" altLang="en-DE" sz="2800" b="1">
                <a:latin typeface="Verdana" panose="020B0604030504040204" pitchFamily="34" charset="0"/>
              </a:rPr>
              <a:t>N</a:t>
            </a:r>
            <a:r>
              <a:rPr lang="de-DE" altLang="en-DE" sz="2800" b="1" baseline="-25000">
                <a:latin typeface="Verdana" panose="020B0604030504040204" pitchFamily="34" charset="0"/>
              </a:rPr>
              <a:t>2</a:t>
            </a:r>
            <a:r>
              <a:rPr lang="de-DE" altLang="en-DE" sz="2800" b="1">
                <a:latin typeface="Verdana" panose="020B0604030504040204" pitchFamily="34" charset="0"/>
              </a:rPr>
              <a:t>-Fixierer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F35C5-5913-84B6-A124-D57FDDC55C02}"/>
              </a:ext>
            </a:extLst>
          </p:cNvPr>
          <p:cNvSpPr txBox="1"/>
          <p:nvPr/>
        </p:nvSpPr>
        <p:spPr>
          <a:xfrm rot="16200000">
            <a:off x="3623387" y="3275211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/>
              <a:t>(</a:t>
            </a:r>
            <a:r>
              <a:rPr lang="en-IE" sz="1200" dirty="0" err="1"/>
              <a:t>Einteilung</a:t>
            </a:r>
            <a:r>
              <a:rPr lang="en-IE" sz="1200" dirty="0"/>
              <a:t> </a:t>
            </a:r>
            <a:r>
              <a:rPr lang="en-IE" sz="1200" dirty="0" err="1"/>
              <a:t>nach</a:t>
            </a:r>
            <a:r>
              <a:rPr lang="en-IE" sz="1200" dirty="0"/>
              <a:t> </a:t>
            </a:r>
            <a:r>
              <a:rPr lang="en-IE" sz="1200" dirty="0" err="1"/>
              <a:t>AlgaeBase</a:t>
            </a:r>
            <a:r>
              <a:rPr lang="en-IE" sz="1200"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6">
      <a:dk1>
        <a:srgbClr val="006600"/>
      </a:dk1>
      <a:lt1>
        <a:srgbClr val="FFFFFF"/>
      </a:lt1>
      <a:dk2>
        <a:srgbClr val="006600"/>
      </a:dk2>
      <a:lt2>
        <a:srgbClr val="808080"/>
      </a:lt2>
      <a:accent1>
        <a:srgbClr val="FFFFE6"/>
      </a:accent1>
      <a:accent2>
        <a:srgbClr val="333399"/>
      </a:accent2>
      <a:accent3>
        <a:srgbClr val="FFFFFF"/>
      </a:accent3>
      <a:accent4>
        <a:srgbClr val="005600"/>
      </a:accent4>
      <a:accent5>
        <a:srgbClr val="FFF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6600"/>
        </a:dk1>
        <a:lt1>
          <a:srgbClr val="FFFFFF"/>
        </a:lt1>
        <a:dk2>
          <a:srgbClr val="0066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56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6600"/>
        </a:dk1>
        <a:lt1>
          <a:srgbClr val="FFFFFF"/>
        </a:lt1>
        <a:dk2>
          <a:srgbClr val="006600"/>
        </a:dk2>
        <a:lt2>
          <a:srgbClr val="808080"/>
        </a:lt2>
        <a:accent1>
          <a:srgbClr val="FFFFCC"/>
        </a:accent1>
        <a:accent2>
          <a:srgbClr val="333399"/>
        </a:accent2>
        <a:accent3>
          <a:srgbClr val="FFFFFF"/>
        </a:accent3>
        <a:accent4>
          <a:srgbClr val="005600"/>
        </a:accent4>
        <a:accent5>
          <a:srgbClr val="FFFFE2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6600"/>
        </a:dk1>
        <a:lt1>
          <a:srgbClr val="FFFFFF"/>
        </a:lt1>
        <a:dk2>
          <a:srgbClr val="006600"/>
        </a:dk2>
        <a:lt2>
          <a:srgbClr val="808080"/>
        </a:lt2>
        <a:accent1>
          <a:srgbClr val="FFFFE6"/>
        </a:accent1>
        <a:accent2>
          <a:srgbClr val="333399"/>
        </a:accent2>
        <a:accent3>
          <a:srgbClr val="FFFFFF"/>
        </a:accent3>
        <a:accent4>
          <a:srgbClr val="005600"/>
        </a:accent4>
        <a:accent5>
          <a:srgbClr val="FFF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Bildschirmpräsentation (4:3)</PresentationFormat>
  <Paragraphs>338</Paragraphs>
  <Slides>24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Standarddesign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Rhena</dc:creator>
  <cp:lastModifiedBy>Rhena</cp:lastModifiedBy>
  <cp:revision>65</cp:revision>
  <dcterms:created xsi:type="dcterms:W3CDTF">2010-03-21T18:18:07Z</dcterms:created>
  <dcterms:modified xsi:type="dcterms:W3CDTF">2023-04-19T16:17:16Z</dcterms:modified>
</cp:coreProperties>
</file>